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5" r:id="rId3"/>
    <p:sldId id="281" r:id="rId4"/>
    <p:sldId id="274" r:id="rId5"/>
    <p:sldId id="279" r:id="rId6"/>
    <p:sldId id="280" r:id="rId7"/>
    <p:sldId id="282" r:id="rId8"/>
    <p:sldId id="257" r:id="rId9"/>
    <p:sldId id="258" r:id="rId10"/>
    <p:sldId id="259" r:id="rId11"/>
    <p:sldId id="261" r:id="rId12"/>
    <p:sldId id="262" r:id="rId13"/>
    <p:sldId id="270" r:id="rId14"/>
    <p:sldId id="272" r:id="rId15"/>
    <p:sldId id="271" r:id="rId16"/>
    <p:sldId id="277" r:id="rId17"/>
    <p:sldId id="278"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EC72D1D7-6824-4A94-8728-AEF87CCDAADE}">
          <p14:sldIdLst>
            <p14:sldId id="256"/>
            <p14:sldId id="275"/>
            <p14:sldId id="281"/>
            <p14:sldId id="274"/>
            <p14:sldId id="279"/>
            <p14:sldId id="280"/>
            <p14:sldId id="282"/>
          </p14:sldIdLst>
        </p14:section>
        <p14:section name="Section sans titre" id="{828D3745-DD8C-455E-881B-24AA0E3B19B1}">
          <p14:sldIdLst>
            <p14:sldId id="257"/>
            <p14:sldId id="258"/>
            <p14:sldId id="259"/>
            <p14:sldId id="261"/>
            <p14:sldId id="262"/>
            <p14:sldId id="270"/>
            <p14:sldId id="272"/>
            <p14:sldId id="271"/>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56A1A9-1387-48FA-8E86-EF31E8A4CEE6}" type="datetimeFigureOut">
              <a:rPr lang="fr-FR" smtClean="0"/>
              <a:t>16/12/2020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A0FDCC-715D-4AB9-AE20-C879A9642032}" type="slidenum">
              <a:rPr lang="fr-FR" smtClean="0"/>
              <a:t>‹N°›</a:t>
            </a:fld>
            <a:endParaRPr lang="fr-FR"/>
          </a:p>
        </p:txBody>
      </p:sp>
    </p:spTree>
    <p:extLst>
      <p:ext uri="{BB962C8B-B14F-4D97-AF65-F5344CB8AC3E}">
        <p14:creationId xmlns:p14="http://schemas.microsoft.com/office/powerpoint/2010/main" val="1303374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07F6EADA-1638-400D-88F6-E448048887A5}" type="datetimeFigureOut">
              <a:rPr lang="fr-FR" smtClean="0"/>
              <a:t>16/12/2020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032599-66A5-4396-BC1B-B0C1478FAA6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07F6EADA-1638-400D-88F6-E448048887A5}" type="datetimeFigureOut">
              <a:rPr lang="fr-FR" smtClean="0"/>
              <a:t>16/12/2020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032599-66A5-4396-BC1B-B0C1478FAA6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F6EADA-1638-400D-88F6-E448048887A5}" type="datetimeFigureOut">
              <a:rPr lang="fr-FR" smtClean="0"/>
              <a:t>16/12/2020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032599-66A5-4396-BC1B-B0C1478FAA66}"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1"/>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07F6EADA-1638-400D-88F6-E448048887A5}" type="datetimeFigureOut">
              <a:rPr lang="fr-FR" smtClean="0"/>
              <a:t>16/12/2020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032599-66A5-4396-BC1B-B0C1478FAA66}" type="slidenum">
              <a:rPr lang="fr-FR" smtClean="0"/>
              <a:t>‹N°›</a:t>
            </a:fld>
            <a:endParaRPr lang="fr-FR"/>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9" y="4087563"/>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5"/>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6"/>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6" y="1437449"/>
            <a:ext cx="6417735"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7F6EADA-1638-400D-88F6-E448048887A5}" type="datetimeFigureOut">
              <a:rPr lang="fr-FR" smtClean="0"/>
              <a:t>16/12/2020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8032599-66A5-4396-BC1B-B0C1478FAA6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07F6EADA-1638-400D-88F6-E448048887A5}" type="datetimeFigureOut">
              <a:rPr lang="fr-FR" smtClean="0"/>
              <a:t>16/12/2020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032599-66A5-4396-BC1B-B0C1478FAA66}"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4"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7F6EADA-1638-400D-88F6-E448048887A5}" type="datetimeFigureOut">
              <a:rPr lang="fr-FR" smtClean="0"/>
              <a:t>16/12/2020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8032599-66A5-4396-BC1B-B0C1478FAA6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07F6EADA-1638-400D-88F6-E448048887A5}" type="datetimeFigureOut">
              <a:rPr lang="fr-FR" smtClean="0"/>
              <a:t>16/12/2020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8032599-66A5-4396-BC1B-B0C1478FAA6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2"/>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7F6EADA-1638-400D-88F6-E448048887A5}" type="datetimeFigureOut">
              <a:rPr lang="fr-FR" smtClean="0"/>
              <a:t>16/12/2020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8032599-66A5-4396-BC1B-B0C1478FAA6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F6EADA-1638-400D-88F6-E448048887A5}" type="datetimeFigureOut">
              <a:rPr lang="fr-FR" smtClean="0"/>
              <a:t>16/12/2020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032599-66A5-4396-BC1B-B0C1478FAA66}" type="slidenum">
              <a:rPr lang="fr-FR" smtClean="0"/>
              <a:t>‹N°›</a:t>
            </a:fld>
            <a:endParaRPr lang="fr-FR"/>
          </a:p>
        </p:txBody>
      </p:sp>
      <p:sp>
        <p:nvSpPr>
          <p:cNvPr id="4" name="Text Placeholder 3"/>
          <p:cNvSpPr>
            <a:spLocks noGrp="1"/>
          </p:cNvSpPr>
          <p:nvPr>
            <p:ph type="body" sz="half" idx="2"/>
          </p:nvPr>
        </p:nvSpPr>
        <p:spPr>
          <a:xfrm>
            <a:off x="914400" y="3581401"/>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3"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4"/>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7F6EADA-1638-400D-88F6-E448048887A5}" type="datetimeFigureOut">
              <a:rPr lang="fr-FR" smtClean="0"/>
              <a:t>16/12/2020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8032599-66A5-4396-BC1B-B0C1478FAA66}"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30"/>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5"/>
            <a:ext cx="3786691" cy="365125"/>
          </a:xfrm>
          <a:prstGeom prst="rect">
            <a:avLst/>
          </a:prstGeom>
        </p:spPr>
        <p:txBody>
          <a:bodyPr vert="horz" lIns="91440" tIns="45720" rIns="91440" bIns="45720" rtlCol="0" anchor="ctr"/>
          <a:lstStyle>
            <a:lvl1pPr algn="r">
              <a:defRPr sz="1000">
                <a:solidFill>
                  <a:schemeClr val="tx2"/>
                </a:solidFill>
              </a:defRPr>
            </a:lvl1pPr>
          </a:lstStyle>
          <a:p>
            <a:fld id="{07F6EADA-1638-400D-88F6-E448048887A5}" type="datetimeFigureOut">
              <a:rPr lang="fr-FR" smtClean="0"/>
              <a:t>16/12/2020</a:t>
            </a:fld>
            <a:endParaRPr lang="fr-FR"/>
          </a:p>
        </p:txBody>
      </p:sp>
      <p:sp>
        <p:nvSpPr>
          <p:cNvPr id="5" name="Footer Placeholder 4"/>
          <p:cNvSpPr>
            <a:spLocks noGrp="1"/>
          </p:cNvSpPr>
          <p:nvPr>
            <p:ph type="ftr" sz="quarter" idx="3"/>
          </p:nvPr>
        </p:nvSpPr>
        <p:spPr>
          <a:xfrm>
            <a:off x="193639" y="6250165"/>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a:p>
        </p:txBody>
      </p:sp>
      <p:sp>
        <p:nvSpPr>
          <p:cNvPr id="6" name="Slide Number Placeholder 5"/>
          <p:cNvSpPr>
            <a:spLocks noGrp="1"/>
          </p:cNvSpPr>
          <p:nvPr>
            <p:ph type="sldNum" sz="quarter" idx="4"/>
          </p:nvPr>
        </p:nvSpPr>
        <p:spPr>
          <a:xfrm>
            <a:off x="3991088" y="6250164"/>
            <a:ext cx="1161827" cy="365125"/>
          </a:xfrm>
          <a:prstGeom prst="rect">
            <a:avLst/>
          </a:prstGeom>
        </p:spPr>
        <p:txBody>
          <a:bodyPr vert="horz" lIns="91440" tIns="45720" rIns="91440" bIns="45720" rtlCol="0" anchor="ctr"/>
          <a:lstStyle>
            <a:lvl1pPr algn="ctr">
              <a:defRPr sz="1000">
                <a:solidFill>
                  <a:schemeClr val="tx2"/>
                </a:solidFill>
              </a:defRPr>
            </a:lvl1pPr>
          </a:lstStyle>
          <a:p>
            <a:fld id="{A8032599-66A5-4396-BC1B-B0C1478FAA66}" type="slidenum">
              <a:rPr lang="fr-FR" smtClean="0"/>
              <a:t>‹N°›</a:t>
            </a:fld>
            <a:endParaRPr lang="fr-FR"/>
          </a:p>
        </p:txBody>
      </p:sp>
      <p:sp>
        <p:nvSpPr>
          <p:cNvPr id="3" name="Text Placeholder 2"/>
          <p:cNvSpPr>
            <a:spLocks noGrp="1"/>
          </p:cNvSpPr>
          <p:nvPr>
            <p:ph type="body" idx="1"/>
          </p:nvPr>
        </p:nvSpPr>
        <p:spPr>
          <a:xfrm>
            <a:off x="872068"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chemeClr val="tx2"/>
                </a:solidFill>
                <a:latin typeface="Times New Roman" pitchFamily="18" charset="0"/>
                <a:cs typeface="Times New Roman" pitchFamily="18" charset="0"/>
              </a:rPr>
              <a:t>VICTOR NZUZI MBEMBE</a:t>
            </a:r>
            <a:endParaRPr lang="fr-FR" b="1" dirty="0">
              <a:solidFill>
                <a:schemeClr val="tx2"/>
              </a:solidFill>
              <a:latin typeface="Times New Roman" pitchFamily="18" charset="0"/>
              <a:cs typeface="Times New Roman" pitchFamily="18" charset="0"/>
            </a:endParaRPr>
          </a:p>
        </p:txBody>
      </p:sp>
      <p:sp>
        <p:nvSpPr>
          <p:cNvPr id="3" name="Sous-titre 2"/>
          <p:cNvSpPr>
            <a:spLocks noGrp="1"/>
          </p:cNvSpPr>
          <p:nvPr>
            <p:ph type="subTitle" idx="1"/>
          </p:nvPr>
        </p:nvSpPr>
        <p:spPr>
          <a:xfrm>
            <a:off x="1547664" y="3356992"/>
            <a:ext cx="6400800" cy="1473200"/>
          </a:xfrm>
        </p:spPr>
        <p:txBody>
          <a:bodyPr>
            <a:noAutofit/>
          </a:bodyPr>
          <a:lstStyle/>
          <a:p>
            <a:r>
              <a:rPr lang="fr-FR" sz="3200" b="1" dirty="0" smtClean="0">
                <a:solidFill>
                  <a:schemeClr val="tx2"/>
                </a:solidFill>
                <a:latin typeface="Times New Roman" pitchFamily="18" charset="0"/>
                <a:cs typeface="Times New Roman" pitchFamily="18" charset="0"/>
              </a:rPr>
              <a:t>THEME: APPRECIATION DE LA COMMUNAUTE SUR LES MISSIONS DE L’ETAT AU SEIN DU M.E.D.D (Cas de la </a:t>
            </a:r>
            <a:r>
              <a:rPr lang="fr-FR" sz="3200" b="1" dirty="0" err="1" smtClean="0">
                <a:solidFill>
                  <a:schemeClr val="tx2"/>
                </a:solidFill>
                <a:latin typeface="Times New Roman" pitchFamily="18" charset="0"/>
                <a:cs typeface="Times New Roman" pitchFamily="18" charset="0"/>
              </a:rPr>
              <a:t>DRHo</a:t>
            </a:r>
            <a:r>
              <a:rPr lang="fr-FR" sz="3200" b="1" dirty="0" smtClean="0">
                <a:solidFill>
                  <a:schemeClr val="tx2"/>
                </a:solidFill>
                <a:latin typeface="Times New Roman" pitchFamily="18" charset="0"/>
                <a:cs typeface="Times New Roman" pitchFamily="18" charset="0"/>
              </a:rPr>
              <a:t>)</a:t>
            </a:r>
            <a:endParaRPr lang="fr-FR" sz="32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664308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r>
              <a:rPr lang="fr-FR" dirty="0" smtClean="0"/>
              <a:t>CREATION:</a:t>
            </a:r>
          </a:p>
          <a:p>
            <a:r>
              <a:rPr lang="fr-FR" dirty="0" smtClean="0"/>
              <a:t>Le fonds forestier national, FFN en sigle, a été crée par la loi n°011/2002 du 29 Août 2002 portant code forestier de la République Démocratique du Congo en son article 81, et ce conformément au plan de convergence adopté par les chefs d’Etats de dix Etats membres de la commission des Forêts d’Afrique Central (COMIFAC), plan qui recommande dans son 9</a:t>
            </a:r>
            <a:r>
              <a:rPr lang="fr-FR" baseline="30000" dirty="0" smtClean="0"/>
              <a:t>ième</a:t>
            </a:r>
            <a:r>
              <a:rPr lang="fr-FR" dirty="0" smtClean="0"/>
              <a:t> axe stratégique, le développement de mécanisme de financement, dont les Fonds Forestiers Nationaux</a:t>
            </a:r>
            <a:r>
              <a:rPr lang="fr-FR" dirty="0" smtClean="0"/>
              <a:t>.</a:t>
            </a:r>
          </a:p>
          <a:p>
            <a:r>
              <a:rPr lang="fr-FR" b="1" dirty="0" smtClean="0"/>
              <a:t>Missions FNF</a:t>
            </a:r>
            <a:endParaRPr lang="fr-FR" b="1" dirty="0" smtClean="0"/>
          </a:p>
          <a:p>
            <a:r>
              <a:rPr lang="fr-FR" dirty="0"/>
              <a:t>Les fonds forestier national a pour mission d’assurer le financement des opérations de reboisement, d’aménagement et d’inventaire forestier et de toute opération de nature à contribuer à la reconstitution du capital forestier sur toute l’étendue du territoire national.</a:t>
            </a:r>
          </a:p>
          <a:p>
            <a:endParaRPr lang="fr-FR" dirty="0" smtClean="0"/>
          </a:p>
        </p:txBody>
      </p:sp>
      <p:sp>
        <p:nvSpPr>
          <p:cNvPr id="2" name="Titre 1"/>
          <p:cNvSpPr>
            <a:spLocks noGrp="1"/>
          </p:cNvSpPr>
          <p:nvPr>
            <p:ph type="title"/>
          </p:nvPr>
        </p:nvSpPr>
        <p:spPr/>
        <p:txBody>
          <a:bodyPr>
            <a:normAutofit fontScale="90000"/>
          </a:bodyPr>
          <a:lstStyle/>
          <a:p>
            <a:r>
              <a:rPr lang="fr-FR" dirty="0" smtClean="0"/>
              <a:t>FONDS FORESTIER NATIONAL</a:t>
            </a:r>
            <a:br>
              <a:rPr lang="fr-FR" dirty="0" smtClean="0"/>
            </a:br>
            <a:endParaRPr lang="fr-FR" dirty="0"/>
          </a:p>
        </p:txBody>
      </p:sp>
    </p:spTree>
    <p:extLst>
      <p:ext uri="{BB962C8B-B14F-4D97-AF65-F5344CB8AC3E}">
        <p14:creationId xmlns:p14="http://schemas.microsoft.com/office/powerpoint/2010/main" val="1044952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Les ressources financières prévues en faveur du fonds forestier national proviennent de la taxe de reboisement, de déboisement, d’abattage, des recettes de la vente de bois des plantations du domaine public de l’Etat, déduction faite des charges y afférentes; des recettes publiques des services environnementaux:</a:t>
            </a:r>
            <a:endParaRPr lang="fr-FR" dirty="0"/>
          </a:p>
        </p:txBody>
      </p:sp>
      <p:sp>
        <p:nvSpPr>
          <p:cNvPr id="2" name="Titre 1"/>
          <p:cNvSpPr>
            <a:spLocks noGrp="1"/>
          </p:cNvSpPr>
          <p:nvPr>
            <p:ph type="title"/>
          </p:nvPr>
        </p:nvSpPr>
        <p:spPr/>
        <p:txBody>
          <a:bodyPr/>
          <a:lstStyle/>
          <a:p>
            <a:r>
              <a:rPr lang="fr-FR" dirty="0" smtClean="0"/>
              <a:t>RESSOURCES FNF</a:t>
            </a:r>
            <a:endParaRPr lang="fr-FR" dirty="0"/>
          </a:p>
        </p:txBody>
      </p:sp>
    </p:spTree>
    <p:extLst>
      <p:ext uri="{BB962C8B-B14F-4D97-AF65-F5344CB8AC3E}">
        <p14:creationId xmlns:p14="http://schemas.microsoft.com/office/powerpoint/2010/main" val="2589446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2420888"/>
            <a:ext cx="7452817" cy="3705275"/>
          </a:xfrm>
        </p:spPr>
        <p:txBody>
          <a:bodyPr>
            <a:normAutofit fontScale="85000" lnSpcReduction="20000"/>
          </a:bodyPr>
          <a:lstStyle/>
          <a:p>
            <a:r>
              <a:rPr lang="fr-FR" dirty="0" smtClean="0"/>
              <a:t>Crédit carbone, mécanisme de développement propre (MDP), mécanisme de réduction des émissions issues de la déforestation et de la dégradation des forêts (REDD); </a:t>
            </a:r>
            <a:r>
              <a:rPr lang="fr-FR" dirty="0" err="1" smtClean="0"/>
              <a:t>subventaires</a:t>
            </a:r>
            <a:r>
              <a:rPr lang="fr-FR" dirty="0" smtClean="0"/>
              <a:t> budgétaires; dons et legs.</a:t>
            </a:r>
          </a:p>
          <a:p>
            <a:pPr marL="0" indent="0">
              <a:buNone/>
            </a:pPr>
            <a:r>
              <a:rPr lang="fr-FR" dirty="0" smtClean="0"/>
              <a:t> </a:t>
            </a:r>
            <a:r>
              <a:rPr lang="fr-FR" b="1" dirty="0" smtClean="0"/>
              <a:t>NB: </a:t>
            </a:r>
          </a:p>
          <a:p>
            <a:pPr marL="0" indent="0">
              <a:buNone/>
            </a:pPr>
            <a:r>
              <a:rPr lang="fr-FR" b="1" dirty="0" smtClean="0"/>
              <a:t>CONSTITUTION</a:t>
            </a:r>
            <a:endParaRPr lang="fr-FR" b="1" dirty="0" smtClean="0"/>
          </a:p>
          <a:p>
            <a:r>
              <a:rPr lang="fr-FR" b="1" dirty="0"/>
              <a:t>Article </a:t>
            </a:r>
            <a:r>
              <a:rPr lang="fr-FR" b="1" dirty="0" smtClean="0"/>
              <a:t>53:</a:t>
            </a:r>
            <a:endParaRPr lang="fr-FR" b="1" dirty="0"/>
          </a:p>
          <a:p>
            <a:pPr marL="0" indent="0">
              <a:buNone/>
            </a:pPr>
            <a:r>
              <a:rPr lang="fr-FR" b="1" dirty="0" smtClean="0"/>
              <a:t> Toute </a:t>
            </a:r>
            <a:r>
              <a:rPr lang="fr-FR" b="1" dirty="0"/>
              <a:t>personne a droit à un environnement sain et </a:t>
            </a:r>
            <a:r>
              <a:rPr lang="fr-FR" b="1" dirty="0" smtClean="0"/>
              <a:t>propice </a:t>
            </a:r>
            <a:r>
              <a:rPr lang="fr-FR" b="1" dirty="0"/>
              <a:t>à son épanouissement intégral.</a:t>
            </a:r>
          </a:p>
          <a:p>
            <a:pPr marL="0" indent="0">
              <a:buNone/>
            </a:pPr>
            <a:r>
              <a:rPr lang="fr-FR" b="1" dirty="0"/>
              <a:t>Elle a le devoir de le défendre.</a:t>
            </a:r>
          </a:p>
          <a:p>
            <a:pPr marL="0" indent="0">
              <a:buNone/>
            </a:pPr>
            <a:r>
              <a:rPr lang="fr-FR" b="1" dirty="0"/>
              <a:t>L'État veille à la protection de l'environnement et à la santé des populations</a:t>
            </a:r>
            <a:r>
              <a:rPr lang="fr-FR" b="1" dirty="0" smtClean="0"/>
              <a:t>.</a:t>
            </a:r>
            <a:endParaRPr lang="fr-FR" b="1" dirty="0"/>
          </a:p>
        </p:txBody>
      </p:sp>
      <p:sp>
        <p:nvSpPr>
          <p:cNvPr id="2" name="Titre 1"/>
          <p:cNvSpPr>
            <a:spLocks noGrp="1"/>
          </p:cNvSpPr>
          <p:nvPr>
            <p:ph type="title"/>
          </p:nvPr>
        </p:nvSpPr>
        <p:spPr/>
        <p:txBody>
          <a:bodyPr/>
          <a:lstStyle/>
          <a:p>
            <a:r>
              <a:rPr lang="fr-FR" dirty="0" smtClean="0"/>
              <a:t>RESSOURCES FNF suite</a:t>
            </a:r>
            <a:endParaRPr lang="fr-FR" dirty="0"/>
          </a:p>
        </p:txBody>
      </p:sp>
    </p:spTree>
    <p:extLst>
      <p:ext uri="{BB962C8B-B14F-4D97-AF65-F5344CB8AC3E}">
        <p14:creationId xmlns:p14="http://schemas.microsoft.com/office/powerpoint/2010/main" val="2992196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marL="0" indent="0">
              <a:buNone/>
            </a:pPr>
            <a:r>
              <a:rPr lang="fr-FR" b="1" dirty="0" smtClean="0"/>
              <a:t>Article </a:t>
            </a:r>
            <a:r>
              <a:rPr lang="fr-FR" b="1" dirty="0"/>
              <a:t>24</a:t>
            </a:r>
            <a:r>
              <a:rPr lang="fr-FR" b="1" dirty="0" smtClean="0"/>
              <a:t>. constitution</a:t>
            </a:r>
            <a:endParaRPr lang="fr-FR" b="1" dirty="0"/>
          </a:p>
          <a:p>
            <a:r>
              <a:rPr lang="fr-FR" dirty="0"/>
              <a:t>Toute personne a droit à l'information.</a:t>
            </a:r>
          </a:p>
          <a:p>
            <a:r>
              <a:rPr lang="fr-FR" dirty="0"/>
              <a:t>La liberté de presse, la liberté d'information et d'émission par la radio et la télévision, la presse écrite ou tout autre moyen de communication sont garanties sous réserve du respect de l'ordre public, des bonnes mœurs et des droits d'autrui</a:t>
            </a:r>
            <a:r>
              <a:rPr lang="fr-FR" dirty="0" smtClean="0"/>
              <a:t>.</a:t>
            </a:r>
          </a:p>
          <a:p>
            <a:r>
              <a:rPr lang="fr-FR" b="1" dirty="0" smtClean="0"/>
              <a:t>art. 13. code de conduite </a:t>
            </a:r>
          </a:p>
          <a:p>
            <a:r>
              <a:rPr lang="fr-FR" dirty="0" smtClean="0"/>
              <a:t>Dans son domaine de compétence, l’agent public de l’état a le devoir de fournir au public les informations qui lui sont destinées. Celles-ci ne doivent pas faire l’objet de monna</a:t>
            </a:r>
            <a:r>
              <a:rPr lang="fr-FR" dirty="0" smtClean="0"/>
              <a:t>yage.</a:t>
            </a:r>
          </a:p>
          <a:p>
            <a:pPr marL="0" indent="0">
              <a:buNone/>
            </a:pPr>
            <a:endParaRPr lang="fr-FR" dirty="0"/>
          </a:p>
          <a:p>
            <a:pPr marL="0" indent="0">
              <a:buNone/>
            </a:pPr>
            <a:endParaRPr lang="fr-FR" dirty="0"/>
          </a:p>
        </p:txBody>
      </p:sp>
      <p:sp>
        <p:nvSpPr>
          <p:cNvPr id="2" name="Titre 1"/>
          <p:cNvSpPr>
            <a:spLocks noGrp="1"/>
          </p:cNvSpPr>
          <p:nvPr>
            <p:ph type="title"/>
          </p:nvPr>
        </p:nvSpPr>
        <p:spPr/>
        <p:txBody>
          <a:bodyPr>
            <a:normAutofit/>
          </a:bodyPr>
          <a:lstStyle/>
          <a:p>
            <a:r>
              <a:rPr lang="fr-FR" sz="3600" dirty="0" smtClean="0"/>
              <a:t>CONSTITUTION ET CODE DE CONDUITE:</a:t>
            </a:r>
            <a:br>
              <a:rPr lang="fr-FR" sz="3600" dirty="0" smtClean="0"/>
            </a:br>
            <a:r>
              <a:rPr lang="fr-FR" sz="3600" dirty="0" smtClean="0"/>
              <a:t>DROIT A L ’INFORMATION</a:t>
            </a:r>
            <a:endParaRPr lang="fr-FR" sz="3600" dirty="0"/>
          </a:p>
        </p:txBody>
      </p:sp>
    </p:spTree>
    <p:extLst>
      <p:ext uri="{BB962C8B-B14F-4D97-AF65-F5344CB8AC3E}">
        <p14:creationId xmlns:p14="http://schemas.microsoft.com/office/powerpoint/2010/main" val="370319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r>
              <a:rPr lang="fr-FR" b="1" dirty="0"/>
              <a:t>Article 54</a:t>
            </a:r>
          </a:p>
          <a:p>
            <a:r>
              <a:rPr lang="fr-FR" dirty="0"/>
              <a:t>Sur instruction du gouverneur, l'enquête publique est menée par une commission constituée et présidée par l'administrateur du territoire ou le bourgmestre, qui comprend:</a:t>
            </a:r>
          </a:p>
          <a:p>
            <a:pPr lvl="0"/>
            <a:r>
              <a:rPr lang="fr-FR" dirty="0"/>
              <a:t>Le représentant du service local de </a:t>
            </a:r>
            <a:r>
              <a:rPr lang="fr-FR" dirty="0" smtClean="0"/>
              <a:t>l' </a:t>
            </a:r>
            <a:r>
              <a:rPr lang="fr-FR" dirty="0"/>
              <a:t>environnement ;</a:t>
            </a:r>
          </a:p>
          <a:p>
            <a:pPr lvl="0"/>
            <a:r>
              <a:rPr lang="fr-FR" dirty="0"/>
              <a:t>Les représentants des services des autres ministères sectoriels concernés ;</a:t>
            </a:r>
          </a:p>
          <a:p>
            <a:pPr lvl="0"/>
            <a:r>
              <a:rPr lang="fr-FR" dirty="0"/>
              <a:t>Les représentants de la société civile locale.</a:t>
            </a:r>
          </a:p>
          <a:p>
            <a:pPr lvl="0"/>
            <a:r>
              <a:rPr lang="fr-FR" dirty="0"/>
              <a:t>Le président de la commission peut, à la demande des membres de la commission, recourir à des experts privés et/ou publics si les spécificités du projet l'exigent.</a:t>
            </a:r>
          </a:p>
          <a:p>
            <a:pPr lvl="0"/>
            <a:r>
              <a:rPr lang="fr-FR" dirty="0"/>
              <a:t>Le coût de l'enquête est à la charge du promoteur</a:t>
            </a:r>
            <a:r>
              <a:rPr lang="fr-FR" dirty="0" smtClean="0"/>
              <a:t>.</a:t>
            </a:r>
          </a:p>
          <a:p>
            <a:r>
              <a:rPr lang="fr-FR" b="1" dirty="0"/>
              <a:t>NB: avec toute conscience pouvons-nous affirmer que les informations arrivent à la base (communauté)</a:t>
            </a:r>
          </a:p>
          <a:p>
            <a:pPr lvl="0"/>
            <a:endParaRPr lang="fr-FR" dirty="0"/>
          </a:p>
          <a:p>
            <a:endParaRPr lang="fr-FR" dirty="0"/>
          </a:p>
        </p:txBody>
      </p:sp>
      <p:sp>
        <p:nvSpPr>
          <p:cNvPr id="3" name="Titre 2"/>
          <p:cNvSpPr>
            <a:spLocks noGrp="1"/>
          </p:cNvSpPr>
          <p:nvPr>
            <p:ph type="title"/>
          </p:nvPr>
        </p:nvSpPr>
        <p:spPr/>
        <p:txBody>
          <a:bodyPr>
            <a:normAutofit fontScale="90000"/>
          </a:bodyPr>
          <a:lstStyle/>
          <a:p>
            <a:r>
              <a:rPr lang="fr-FR" dirty="0" smtClean="0"/>
              <a:t>LOI SUR L’ENVIRONNEMENT</a:t>
            </a:r>
            <a:br>
              <a:rPr lang="fr-FR" dirty="0" smtClean="0"/>
            </a:br>
            <a:r>
              <a:rPr lang="fr-FR" dirty="0" smtClean="0"/>
              <a:t>DROIT A L’INFORMATION</a:t>
            </a:r>
            <a:endParaRPr lang="fr-FR" dirty="0"/>
          </a:p>
        </p:txBody>
      </p:sp>
    </p:spTree>
    <p:extLst>
      <p:ext uri="{BB962C8B-B14F-4D97-AF65-F5344CB8AC3E}">
        <p14:creationId xmlns:p14="http://schemas.microsoft.com/office/powerpoint/2010/main" val="4013714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t>ARTICLE 21</a:t>
            </a:r>
          </a:p>
          <a:p>
            <a:r>
              <a:rPr lang="fr-FR" dirty="0" smtClean="0"/>
              <a:t>L’agent public de l’état a le devoir d’encadrer ses collaborateurs pour assurer leur promotion et la continuité des services publics.</a:t>
            </a:r>
          </a:p>
          <a:p>
            <a:r>
              <a:rPr lang="fr-FR" dirty="0" smtClean="0"/>
              <a:t>NB: si le gouvernement central devrait définir les orientations pour les provinces, les agents sur terrain sont-ils encadrés pour éviter la dégradation de nos forêts (sans reboisement ou restauration)?</a:t>
            </a:r>
            <a:endParaRPr lang="fr-FR" dirty="0" smtClean="0"/>
          </a:p>
          <a:p>
            <a:endParaRPr lang="fr-FR" dirty="0"/>
          </a:p>
        </p:txBody>
      </p:sp>
      <p:sp>
        <p:nvSpPr>
          <p:cNvPr id="2" name="Titre 1"/>
          <p:cNvSpPr>
            <a:spLocks noGrp="1"/>
          </p:cNvSpPr>
          <p:nvPr>
            <p:ph type="title"/>
          </p:nvPr>
        </p:nvSpPr>
        <p:spPr/>
        <p:txBody>
          <a:bodyPr/>
          <a:lstStyle/>
          <a:p>
            <a:r>
              <a:rPr lang="fr-FR" dirty="0" smtClean="0"/>
              <a:t>Code de conduite</a:t>
            </a:r>
            <a:endParaRPr lang="fr-FR" dirty="0"/>
          </a:p>
        </p:txBody>
      </p:sp>
    </p:spTree>
    <p:extLst>
      <p:ext uri="{BB962C8B-B14F-4D97-AF65-F5344CB8AC3E}">
        <p14:creationId xmlns:p14="http://schemas.microsoft.com/office/powerpoint/2010/main" val="8054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4400" b="1" dirty="0" smtClean="0"/>
              <a:t>Nous avons rappelé les conséquences de nos attitudes et les instruments dont nous disposons pour agir et surtout très vite </a:t>
            </a:r>
            <a:r>
              <a:rPr lang="fr-FR" sz="4400" b="1" dirty="0"/>
              <a:t>agir</a:t>
            </a:r>
            <a:r>
              <a:rPr lang="fr-FR" sz="4400" b="1" dirty="0" smtClean="0"/>
              <a:t>.</a:t>
            </a:r>
          </a:p>
        </p:txBody>
      </p:sp>
      <p:sp>
        <p:nvSpPr>
          <p:cNvPr id="3" name="Titre 2"/>
          <p:cNvSpPr>
            <a:spLocks noGrp="1"/>
          </p:cNvSpPr>
          <p:nvPr>
            <p:ph type="title"/>
          </p:nvPr>
        </p:nvSpPr>
        <p:spPr/>
        <p:txBody>
          <a:bodyPr/>
          <a:lstStyle/>
          <a:p>
            <a:r>
              <a:rPr lang="fr-FR" dirty="0" smtClean="0"/>
              <a:t>conclusion</a:t>
            </a:r>
            <a:endParaRPr lang="fr-FR" dirty="0"/>
          </a:p>
        </p:txBody>
      </p:sp>
    </p:spTree>
    <p:extLst>
      <p:ext uri="{BB962C8B-B14F-4D97-AF65-F5344CB8AC3E}">
        <p14:creationId xmlns:p14="http://schemas.microsoft.com/office/powerpoint/2010/main" val="1652799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1538" y="3219662"/>
            <a:ext cx="7408862" cy="236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3092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smtClean="0"/>
              <a:t>L’éthique est la déontologie du fonctionnaire public est une préoccupation pour un développement durable de la </a:t>
            </a:r>
            <a:r>
              <a:rPr lang="fr-FR" dirty="0" err="1" smtClean="0"/>
              <a:t>R.d</a:t>
            </a:r>
            <a:r>
              <a:rPr lang="fr-FR" dirty="0" smtClean="0"/>
              <a:t> Congo.</a:t>
            </a:r>
          </a:p>
          <a:p>
            <a:pPr marL="0" indent="0">
              <a:buNone/>
            </a:pPr>
            <a:r>
              <a:rPr lang="fr-FR" dirty="0" smtClean="0"/>
              <a:t>Bien que dénoncé dans le préambule de la constitution, et ayant fait  objet des mesures d’encadrement avec le code de conduite de l’agent public de l’état, nous continuons à observer des tares d’inversion des valeurs accumulées des décennies durant.</a:t>
            </a:r>
            <a:r>
              <a:rPr lang="fr-FR" dirty="0"/>
              <a:t> </a:t>
            </a:r>
            <a:endParaRPr lang="fr-FR" dirty="0" smtClean="0"/>
          </a:p>
          <a:p>
            <a:pPr marL="0" indent="0">
              <a:buNone/>
            </a:pPr>
            <a:r>
              <a:rPr lang="fr-FR" dirty="0" smtClean="0"/>
              <a:t>A </a:t>
            </a:r>
            <a:r>
              <a:rPr lang="fr-FR" dirty="0"/>
              <a:t>la destruction de la forêt congolaise sans reboisement comme prévu, la direction de reboisement et horticulture devrait être interpellée surtout qu’il y a un fond forestier devant financer l’activité. </a:t>
            </a:r>
          </a:p>
          <a:p>
            <a:pPr marL="0" indent="0">
              <a:buNone/>
            </a:pPr>
            <a:r>
              <a:rPr lang="fr-FR" dirty="0"/>
              <a:t>C’est autour de ces questions que nous allons cadrer notre échange.</a:t>
            </a:r>
          </a:p>
          <a:p>
            <a:endParaRPr lang="fr-FR" dirty="0" smtClean="0"/>
          </a:p>
          <a:p>
            <a:pPr marL="0" indent="0">
              <a:buNone/>
            </a:pPr>
            <a:endParaRPr lang="fr-FR" dirty="0"/>
          </a:p>
        </p:txBody>
      </p:sp>
      <p:sp>
        <p:nvSpPr>
          <p:cNvPr id="3" name="Titre 2"/>
          <p:cNvSpPr>
            <a:spLocks noGrp="1"/>
          </p:cNvSpPr>
          <p:nvPr>
            <p:ph type="title"/>
          </p:nvPr>
        </p:nvSpPr>
        <p:spPr/>
        <p:txBody>
          <a:bodyPr/>
          <a:lstStyle/>
          <a:p>
            <a:r>
              <a:rPr lang="fr-FR" dirty="0" smtClean="0"/>
              <a:t>INTRODUCTION</a:t>
            </a:r>
            <a:endParaRPr lang="fr-FR" dirty="0"/>
          </a:p>
        </p:txBody>
      </p:sp>
    </p:spTree>
    <p:extLst>
      <p:ext uri="{BB962C8B-B14F-4D97-AF65-F5344CB8AC3E}">
        <p14:creationId xmlns:p14="http://schemas.microsoft.com/office/powerpoint/2010/main" val="351582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Considérant que l'injustice avec ses corollaires, l'impunité, le népotisme, le régionalisme, le tribalisme, le clanisme et le clientélisme, par leurs multiples vicissitudes, sont à l'origine de l'inversion générale des valeurs et de la ruine du pays ;</a:t>
            </a:r>
          </a:p>
          <a:p>
            <a:r>
              <a:rPr lang="fr-FR" dirty="0"/>
              <a:t>NB: les immoralités sont dénoncées dans le préambule de notre constitution; malheureusement la situation n’évolue toujours pas dans le bon.</a:t>
            </a:r>
          </a:p>
          <a:p>
            <a:endParaRPr lang="fr-FR" dirty="0"/>
          </a:p>
        </p:txBody>
      </p:sp>
      <p:sp>
        <p:nvSpPr>
          <p:cNvPr id="3" name="Titre 2"/>
          <p:cNvSpPr>
            <a:spLocks noGrp="1"/>
          </p:cNvSpPr>
          <p:nvPr>
            <p:ph type="title"/>
          </p:nvPr>
        </p:nvSpPr>
        <p:spPr/>
        <p:txBody>
          <a:bodyPr>
            <a:normAutofit fontScale="90000"/>
          </a:bodyPr>
          <a:lstStyle/>
          <a:p>
            <a:r>
              <a:rPr lang="fr-FR" dirty="0" smtClean="0"/>
              <a:t>PREAMBULE CONSTITUTION: dénonciation de l’inversion</a:t>
            </a:r>
            <a:endParaRPr lang="fr-FR" dirty="0"/>
          </a:p>
        </p:txBody>
      </p:sp>
    </p:spTree>
    <p:extLst>
      <p:ext uri="{BB962C8B-B14F-4D97-AF65-F5344CB8AC3E}">
        <p14:creationId xmlns:p14="http://schemas.microsoft.com/office/powerpoint/2010/main" val="2372813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b="1" dirty="0" smtClean="0"/>
              <a:t>Art.26 du code de conduite</a:t>
            </a:r>
            <a:endParaRPr lang="fr-FR" b="1" dirty="0"/>
          </a:p>
          <a:p>
            <a:r>
              <a:rPr lang="fr-FR" dirty="0"/>
              <a:t>L’état ainsi que les entreprises ou organismes publics doivent entreprendre des actions de formation et de sensibilisation des agents publics de l’état en matière d’éthique professionnelle et </a:t>
            </a:r>
            <a:r>
              <a:rPr lang="fr-FR" b="1" i="1" u="sng" dirty="0"/>
              <a:t>mettre en œuvre les mesures adéquates devant permettre au public de dénoncer tout manquement, par un agent public, aux devoirs de son état, à l’honneur et à la dignité de ses fonctions ou de son </a:t>
            </a:r>
            <a:r>
              <a:rPr lang="fr-FR" b="1" i="1" u="sng" dirty="0" smtClean="0"/>
              <a:t>mandat.</a:t>
            </a:r>
            <a:endParaRPr lang="fr-FR" b="1" i="1" u="sng" dirty="0"/>
          </a:p>
          <a:p>
            <a:endParaRPr lang="fr-FR" dirty="0"/>
          </a:p>
        </p:txBody>
      </p:sp>
      <p:sp>
        <p:nvSpPr>
          <p:cNvPr id="3" name="Titre 2"/>
          <p:cNvSpPr>
            <a:spLocks noGrp="1"/>
          </p:cNvSpPr>
          <p:nvPr>
            <p:ph type="title"/>
          </p:nvPr>
        </p:nvSpPr>
        <p:spPr/>
        <p:txBody>
          <a:bodyPr>
            <a:normAutofit fontScale="90000"/>
          </a:bodyPr>
          <a:lstStyle/>
          <a:p>
            <a:r>
              <a:rPr lang="fr-FR" dirty="0" smtClean="0"/>
              <a:t>Pourquoi l’appréciation de la communauté locale</a:t>
            </a:r>
            <a:endParaRPr lang="fr-FR" dirty="0"/>
          </a:p>
        </p:txBody>
      </p:sp>
    </p:spTree>
    <p:extLst>
      <p:ext uri="{BB962C8B-B14F-4D97-AF65-F5344CB8AC3E}">
        <p14:creationId xmlns:p14="http://schemas.microsoft.com/office/powerpoint/2010/main" val="2176414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buClr>
                <a:srgbClr val="31B6FD"/>
              </a:buClr>
            </a:pPr>
            <a:r>
              <a:rPr lang="fr-FR" sz="2200" b="1" dirty="0" smtClean="0">
                <a:solidFill>
                  <a:srgbClr val="073E87"/>
                </a:solidFill>
              </a:rPr>
              <a:t>Objectif </a:t>
            </a:r>
            <a:r>
              <a:rPr lang="fr-FR" sz="2200" b="1" dirty="0">
                <a:solidFill>
                  <a:srgbClr val="073E87"/>
                </a:solidFill>
              </a:rPr>
              <a:t>13</a:t>
            </a:r>
          </a:p>
          <a:p>
            <a:pPr lvl="0">
              <a:buClr>
                <a:srgbClr val="31B6FD"/>
              </a:buClr>
            </a:pPr>
            <a:r>
              <a:rPr lang="fr-FR" sz="2200" b="1" dirty="0">
                <a:solidFill>
                  <a:srgbClr val="073E87"/>
                </a:solidFill>
              </a:rPr>
              <a:t>Prendre d’urgence des mesures pour lutter contre le changement climatique et leurs répercutions</a:t>
            </a:r>
          </a:p>
          <a:p>
            <a:pPr lvl="0">
              <a:buClr>
                <a:srgbClr val="31B6FD"/>
              </a:buClr>
            </a:pPr>
            <a:r>
              <a:rPr lang="fr-FR" sz="2200" b="1" dirty="0">
                <a:solidFill>
                  <a:srgbClr val="073E87"/>
                </a:solidFill>
              </a:rPr>
              <a:t>Objectif 15</a:t>
            </a:r>
          </a:p>
          <a:p>
            <a:pPr lvl="0">
              <a:buClr>
                <a:srgbClr val="31B6FD"/>
              </a:buClr>
            </a:pPr>
            <a:r>
              <a:rPr lang="fr-FR" sz="2200" b="1" dirty="0">
                <a:solidFill>
                  <a:srgbClr val="073E87"/>
                </a:solidFill>
              </a:rPr>
              <a:t>Préserver et restaurer les écosystèmes terrestres en veillant à les exploiter de façon durable, gérer durablement les forêts, lutter contre la désertification, enrayer et inverser le processus de dégradation des terres et mettre fin à l’appauvrissement de la biodiversité</a:t>
            </a:r>
          </a:p>
          <a:p>
            <a:endParaRPr lang="fr-FR" dirty="0"/>
          </a:p>
        </p:txBody>
      </p:sp>
      <p:sp>
        <p:nvSpPr>
          <p:cNvPr id="3" name="Titre 2"/>
          <p:cNvSpPr>
            <a:spLocks noGrp="1"/>
          </p:cNvSpPr>
          <p:nvPr>
            <p:ph type="title"/>
          </p:nvPr>
        </p:nvSpPr>
        <p:spPr/>
        <p:txBody>
          <a:bodyPr>
            <a:normAutofit fontScale="90000"/>
          </a:bodyPr>
          <a:lstStyle/>
          <a:p>
            <a:r>
              <a:rPr lang="fr-FR" dirty="0" smtClean="0"/>
              <a:t>ODD et la communauté internationale: nos engagements</a:t>
            </a:r>
            <a:endParaRPr lang="fr-FR" dirty="0"/>
          </a:p>
        </p:txBody>
      </p:sp>
    </p:spTree>
    <p:extLst>
      <p:ext uri="{BB962C8B-B14F-4D97-AF65-F5344CB8AC3E}">
        <p14:creationId xmlns:p14="http://schemas.microsoft.com/office/powerpoint/2010/main" val="4054478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dirty="0"/>
              <a:t>Réaffirmant notre adhésion et notre attachement à la Déclaration universelle des droits de l'homme , à la Charte africaine des droits de l'homme et des peuples, aux conventions des Nations unies sur les droits de l'enfant et sur les droits de la femme, ………… ainsi qu'aux instruments internationaux relatifs à la protection et à la promotion des droits humains ;</a:t>
            </a:r>
          </a:p>
          <a:p>
            <a:r>
              <a:rPr lang="fr-FR" b="1" dirty="0"/>
              <a:t>NB: par nos engagements, la communauté internationale devrait aussi apprécier notre sens de responsabilité surtout en matière environnementale où la RDC est classée parmi les pays qualifiés de poumon du monde.</a:t>
            </a:r>
          </a:p>
          <a:p>
            <a:endParaRPr lang="fr-FR" b="1" dirty="0"/>
          </a:p>
        </p:txBody>
      </p:sp>
      <p:sp>
        <p:nvSpPr>
          <p:cNvPr id="3" name="Titre 2"/>
          <p:cNvSpPr>
            <a:spLocks noGrp="1"/>
          </p:cNvSpPr>
          <p:nvPr>
            <p:ph type="title"/>
          </p:nvPr>
        </p:nvSpPr>
        <p:spPr/>
        <p:txBody>
          <a:bodyPr>
            <a:normAutofit fontScale="90000"/>
          </a:bodyPr>
          <a:lstStyle/>
          <a:p>
            <a:r>
              <a:rPr lang="fr-FR" dirty="0" smtClean="0"/>
              <a:t>PREAMBULE CONSTITUTION: engagements internationaux</a:t>
            </a:r>
            <a:endParaRPr lang="fr-FR" dirty="0"/>
          </a:p>
        </p:txBody>
      </p:sp>
    </p:spTree>
    <p:extLst>
      <p:ext uri="{BB962C8B-B14F-4D97-AF65-F5344CB8AC3E}">
        <p14:creationId xmlns:p14="http://schemas.microsoft.com/office/powerpoint/2010/main" val="3799568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4000" b="1" dirty="0" smtClean="0"/>
              <a:t>Où en sommes-nous avec vos prérogatives/Voir votre déplient </a:t>
            </a:r>
            <a:endParaRPr lang="fr-FR" sz="4000" b="1" dirty="0"/>
          </a:p>
        </p:txBody>
      </p:sp>
      <p:sp>
        <p:nvSpPr>
          <p:cNvPr id="3" name="Titre 2"/>
          <p:cNvSpPr>
            <a:spLocks noGrp="1"/>
          </p:cNvSpPr>
          <p:nvPr>
            <p:ph type="title"/>
          </p:nvPr>
        </p:nvSpPr>
        <p:spPr/>
        <p:txBody>
          <a:bodyPr/>
          <a:lstStyle/>
          <a:p>
            <a:endParaRPr lang="fr-FR"/>
          </a:p>
        </p:txBody>
      </p:sp>
    </p:spTree>
    <p:extLst>
      <p:ext uri="{BB962C8B-B14F-4D97-AF65-F5344CB8AC3E}">
        <p14:creationId xmlns:p14="http://schemas.microsoft.com/office/powerpoint/2010/main" val="1336955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dirty="0" smtClean="0"/>
              <a:t>DIRECTION DE REBOISEMENT ET HORTICULRURE</a:t>
            </a:r>
          </a:p>
          <a:p>
            <a:r>
              <a:rPr lang="fr-FR" dirty="0" smtClean="0"/>
              <a:t>CREATION</a:t>
            </a:r>
          </a:p>
          <a:p>
            <a:r>
              <a:rPr lang="fr-FR" dirty="0" smtClean="0"/>
              <a:t>La direction reboisement et horticulture, en </a:t>
            </a:r>
            <a:r>
              <a:rPr lang="fr-FR" dirty="0" err="1" smtClean="0"/>
              <a:t>DRHo</a:t>
            </a:r>
            <a:r>
              <a:rPr lang="fr-FR" dirty="0" smtClean="0"/>
              <a:t>, est née de la fusion de deux services à savoir : le Service National de Reboisement (SNR) et le Service des Ceintures Vertes et vallées présidentielles (SCVVP) à l’issue de la reforme institutionnelle des structures organiques du secrétariat général à l’environnement , conservation de la nature et tourisme, conformément  à l’arrêté </a:t>
            </a:r>
            <a:r>
              <a:rPr lang="fr-FR" dirty="0" err="1" smtClean="0"/>
              <a:t>n°CAB</a:t>
            </a:r>
            <a:r>
              <a:rPr lang="fr-FR" dirty="0" smtClean="0"/>
              <a:t>/MIN/MBB/SGA/GPFP/JSK/035/2009</a:t>
            </a:r>
            <a:endParaRPr lang="fr-FR" dirty="0"/>
          </a:p>
        </p:txBody>
      </p:sp>
      <p:sp>
        <p:nvSpPr>
          <p:cNvPr id="2" name="Titre 1"/>
          <p:cNvSpPr>
            <a:spLocks noGrp="1"/>
          </p:cNvSpPr>
          <p:nvPr>
            <p:ph type="title"/>
          </p:nvPr>
        </p:nvSpPr>
        <p:spPr/>
        <p:txBody>
          <a:bodyPr>
            <a:normAutofit fontScale="90000"/>
          </a:bodyPr>
          <a:lstStyle/>
          <a:p>
            <a:r>
              <a:rPr lang="fr-FR" dirty="0" smtClean="0"/>
              <a:t>BREVE HISTORIQUE DE LA </a:t>
            </a:r>
            <a:r>
              <a:rPr lang="fr-FR" dirty="0" err="1" smtClean="0"/>
              <a:t>DRHo</a:t>
            </a:r>
            <a:r>
              <a:rPr lang="fr-FR" dirty="0" smtClean="0"/>
              <a:t> ET DU FFN</a:t>
            </a:r>
            <a:endParaRPr lang="fr-FR" dirty="0"/>
          </a:p>
        </p:txBody>
      </p:sp>
    </p:spTree>
    <p:extLst>
      <p:ext uri="{BB962C8B-B14F-4D97-AF65-F5344CB8AC3E}">
        <p14:creationId xmlns:p14="http://schemas.microsoft.com/office/powerpoint/2010/main" val="3061232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L’afforestation (boisement) et la reconstitution du capital forestier là où le couvert végétal a été détruit et la promotion des activités d’</a:t>
            </a:r>
            <a:r>
              <a:rPr lang="fr-FR" dirty="0" err="1" smtClean="0"/>
              <a:t>embelissement</a:t>
            </a:r>
            <a:r>
              <a:rPr lang="fr-FR" dirty="0" smtClean="0"/>
              <a:t> horticole sur l’ensemble du territoire national.</a:t>
            </a:r>
          </a:p>
        </p:txBody>
      </p:sp>
      <p:sp>
        <p:nvSpPr>
          <p:cNvPr id="2" name="Titre 1"/>
          <p:cNvSpPr>
            <a:spLocks noGrp="1"/>
          </p:cNvSpPr>
          <p:nvPr>
            <p:ph type="title"/>
          </p:nvPr>
        </p:nvSpPr>
        <p:spPr/>
        <p:txBody>
          <a:bodyPr/>
          <a:lstStyle/>
          <a:p>
            <a:r>
              <a:rPr lang="fr-FR" dirty="0" smtClean="0"/>
              <a:t>Mission principale:</a:t>
            </a:r>
            <a:endParaRPr lang="fr-FR" dirty="0"/>
          </a:p>
        </p:txBody>
      </p:sp>
    </p:spTree>
    <p:extLst>
      <p:ext uri="{BB962C8B-B14F-4D97-AF65-F5344CB8AC3E}">
        <p14:creationId xmlns:p14="http://schemas.microsoft.com/office/powerpoint/2010/main" val="39596760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230</TotalTime>
  <Words>1136</Words>
  <Application>Microsoft Office PowerPoint</Application>
  <PresentationFormat>Affichage à l'écran (4:3)</PresentationFormat>
  <Paragraphs>64</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Vagues</vt:lpstr>
      <vt:lpstr>VICTOR NZUZI MBEMBE</vt:lpstr>
      <vt:lpstr>INTRODUCTION</vt:lpstr>
      <vt:lpstr>PREAMBULE CONSTITUTION: dénonciation de l’inversion</vt:lpstr>
      <vt:lpstr>Pourquoi l’appréciation de la communauté locale</vt:lpstr>
      <vt:lpstr>ODD et la communauté internationale: nos engagements</vt:lpstr>
      <vt:lpstr>PREAMBULE CONSTITUTION: engagements internationaux</vt:lpstr>
      <vt:lpstr>Présentation PowerPoint</vt:lpstr>
      <vt:lpstr>BREVE HISTORIQUE DE LA DRHo ET DU FFN</vt:lpstr>
      <vt:lpstr>Mission principale:</vt:lpstr>
      <vt:lpstr>FONDS FORESTIER NATIONAL </vt:lpstr>
      <vt:lpstr>RESSOURCES FNF</vt:lpstr>
      <vt:lpstr>RESSOURCES FNF suite</vt:lpstr>
      <vt:lpstr>CONSTITUTION ET CODE DE CONDUITE: DROIT A L ’INFORMATION</vt:lpstr>
      <vt:lpstr>LOI SUR L’ENVIRONNEMENT DROIT A L’INFORMATION</vt:lpstr>
      <vt:lpstr>Code de conduite</vt:lpstr>
      <vt:lpstr>conclusion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 NZUZI MBEMBE</dc:title>
  <dc:creator>hp</dc:creator>
  <cp:lastModifiedBy>hp</cp:lastModifiedBy>
  <cp:revision>29</cp:revision>
  <dcterms:created xsi:type="dcterms:W3CDTF">2020-12-16T14:23:27Z</dcterms:created>
  <dcterms:modified xsi:type="dcterms:W3CDTF">2020-12-16T19:32:47Z</dcterms:modified>
</cp:coreProperties>
</file>