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98" r:id="rId5"/>
    <p:sldId id="291" r:id="rId6"/>
    <p:sldId id="292" r:id="rId7"/>
    <p:sldId id="293" r:id="rId8"/>
    <p:sldId id="294" r:id="rId9"/>
    <p:sldId id="295" r:id="rId10"/>
    <p:sldId id="296" r:id="rId11"/>
    <p:sldId id="297" r:id="rId12"/>
    <p:sldId id="299" r:id="rId13"/>
    <p:sldId id="300" r:id="rId14"/>
    <p:sldId id="301" r:id="rId15"/>
    <p:sldId id="302" r:id="rId16"/>
    <p:sldId id="303" r:id="rId17"/>
    <p:sldId id="304" r:id="rId18"/>
    <p:sldId id="284" r:id="rId19"/>
    <p:sldId id="285" r:id="rId20"/>
    <p:sldId id="286" r:id="rId21"/>
    <p:sldId id="287" r:id="rId22"/>
    <p:sldId id="288" r:id="rId23"/>
    <p:sldId id="289" r:id="rId24"/>
    <p:sldId id="290" r:id="rId25"/>
    <p:sldId id="25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73" autoAdjust="0"/>
    <p:restoredTop sz="94660"/>
  </p:normalViewPr>
  <p:slideViewPr>
    <p:cSldViewPr snapToGrid="0">
      <p:cViewPr varScale="1">
        <p:scale>
          <a:sx n="73" d="100"/>
          <a:sy n="73" d="100"/>
        </p:scale>
        <p:origin x="-28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10/30/2007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CA" b="1" dirty="0" smtClean="0"/>
              <a:t>Éthique et Gouvernance</a:t>
            </a:r>
            <a:r>
              <a:rPr lang="fr-FR" dirty="0">
                <a:ln w="18415" cmpd="sng">
                  <a:solidFill>
                    <a:srgbClr val="FFFFFF"/>
                  </a:solidFill>
                  <a:prstDash val="solid"/>
                </a:ln>
                <a:effectLst>
                  <a:outerShdw blurRad="63500" dir="3600000" algn="tl" rotWithShape="0">
                    <a:srgbClr val="000000">
                      <a:alpha val="70000"/>
                    </a:srgbClr>
                  </a:outerShdw>
                </a:effectLst>
                <a:latin typeface="Antique Olive" pitchFamily="2" charset="0"/>
              </a:rPr>
              <a:t/>
            </a:r>
            <a:br>
              <a:rPr lang="fr-FR" dirty="0">
                <a:ln w="18415" cmpd="sng">
                  <a:solidFill>
                    <a:srgbClr val="FFFFFF"/>
                  </a:solidFill>
                  <a:prstDash val="solid"/>
                </a:ln>
                <a:effectLst>
                  <a:outerShdw blurRad="63500" dir="3600000" algn="tl" rotWithShape="0">
                    <a:srgbClr val="000000">
                      <a:alpha val="70000"/>
                    </a:srgbClr>
                  </a:outerShdw>
                </a:effectLst>
                <a:latin typeface="Antique Olive" pitchFamily="2" charset="0"/>
              </a:rPr>
            </a:br>
            <a:endParaRPr lang="en-US" dirty="0"/>
          </a:p>
        </p:txBody>
      </p:sp>
      <p:sp>
        <p:nvSpPr>
          <p:cNvPr id="3" name="Subtitle 2"/>
          <p:cNvSpPr>
            <a:spLocks noGrp="1"/>
          </p:cNvSpPr>
          <p:nvPr>
            <p:ph type="subTitle" idx="1"/>
          </p:nvPr>
        </p:nvSpPr>
        <p:spPr>
          <a:xfrm>
            <a:off x="2589213" y="4811846"/>
            <a:ext cx="8915399" cy="1126283"/>
          </a:xfrm>
        </p:spPr>
        <p:txBody>
          <a:bodyPr>
            <a:normAutofit/>
          </a:bodyPr>
          <a:lstStyle/>
          <a:p>
            <a:pPr algn="ctr">
              <a:spcBef>
                <a:spcPts val="0"/>
              </a:spcBef>
              <a:defRPr/>
            </a:pPr>
            <a:r>
              <a:rPr lang="fr-CA" sz="2000" b="1" dirty="0"/>
              <a:t>Benjamin TOIRAMBE BAMONINGA</a:t>
            </a:r>
          </a:p>
          <a:p>
            <a:pPr algn="ctr">
              <a:spcBef>
                <a:spcPts val="0"/>
              </a:spcBef>
              <a:defRPr/>
            </a:pPr>
            <a:r>
              <a:rPr lang="fr-CA" sz="2000" b="1" smtClean="0"/>
              <a:t>SG-EDD</a:t>
            </a:r>
            <a:endParaRPr lang="fr-CA" sz="2000" b="1" dirty="0"/>
          </a:p>
        </p:txBody>
      </p:sp>
      <p:pic>
        <p:nvPicPr>
          <p:cNvPr id="4" name="Picture 6" descr="Congodemocratique"/>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39486" y="0"/>
            <a:ext cx="187642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47796" y="71405"/>
            <a:ext cx="2857500" cy="9525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xmlns="" val="0"/>
              </a:ext>
            </a:extLst>
          </a:blip>
          <a:srcRect r="23815" b="6293"/>
          <a:stretch/>
        </p:blipFill>
        <p:spPr>
          <a:xfrm>
            <a:off x="4998801" y="1"/>
            <a:ext cx="1632736" cy="2008262"/>
          </a:xfrm>
          <a:prstGeom prst="rect">
            <a:avLst/>
          </a:prstGeom>
        </p:spPr>
      </p:pic>
    </p:spTree>
    <p:extLst>
      <p:ext uri="{BB962C8B-B14F-4D97-AF65-F5344CB8AC3E}">
        <p14:creationId xmlns:p14="http://schemas.microsoft.com/office/powerpoint/2010/main" xmlns="" val="294532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915" y="137000"/>
            <a:ext cx="8911687" cy="1280890"/>
          </a:xfrm>
        </p:spPr>
        <p:txBody>
          <a:bodyPr/>
          <a:lstStyle/>
          <a:p>
            <a:r>
              <a:rPr lang="fr-CD" b="1" dirty="0" smtClean="0"/>
              <a:t>Application du cadre de référence sur le plan administratif (1)</a:t>
            </a:r>
            <a:endParaRPr lang="en-US" b="1" dirty="0"/>
          </a:p>
        </p:txBody>
      </p:sp>
      <p:sp>
        <p:nvSpPr>
          <p:cNvPr id="3" name="Content Placeholder 2"/>
          <p:cNvSpPr>
            <a:spLocks noGrp="1"/>
          </p:cNvSpPr>
          <p:nvPr>
            <p:ph idx="1"/>
          </p:nvPr>
        </p:nvSpPr>
        <p:spPr>
          <a:xfrm>
            <a:off x="1824923" y="1417890"/>
            <a:ext cx="8915400" cy="4769265"/>
          </a:xfrm>
        </p:spPr>
        <p:txBody>
          <a:bodyPr>
            <a:noAutofit/>
          </a:bodyPr>
          <a:lstStyle/>
          <a:p>
            <a:pPr>
              <a:buFont typeface="+mj-lt"/>
              <a:buAutoNum type="arabicPeriod"/>
            </a:pPr>
            <a:r>
              <a:rPr lang="fr-CD" sz="2400" b="1" dirty="0" smtClean="0">
                <a:effectLst>
                  <a:outerShdw blurRad="38100" dist="38100" dir="2700000" algn="tl">
                    <a:srgbClr val="000000">
                      <a:alpha val="43137"/>
                    </a:srgbClr>
                  </a:outerShdw>
                </a:effectLst>
              </a:rPr>
              <a:t>Ordre donné:</a:t>
            </a:r>
          </a:p>
          <a:p>
            <a:r>
              <a:rPr lang="fr-CD" sz="2400" dirty="0" smtClean="0"/>
              <a:t>Travailler pour l’intérêt général et non pour l’intérêt personnel,</a:t>
            </a:r>
          </a:p>
          <a:p>
            <a:r>
              <a:rPr lang="fr-CD" sz="2400" dirty="0" smtClean="0"/>
              <a:t>Servir l’Etat avec intégrité,</a:t>
            </a:r>
          </a:p>
          <a:p>
            <a:r>
              <a:rPr lang="fr-CD" sz="2400" dirty="0" smtClean="0"/>
              <a:t>Respecter les lois, les statuts, les codes, les règlements, le manuel de procédure.</a:t>
            </a:r>
          </a:p>
          <a:p>
            <a:pPr>
              <a:buFont typeface="+mj-lt"/>
              <a:buAutoNum type="arabicPeriod" startAt="2"/>
            </a:pPr>
            <a:r>
              <a:rPr lang="fr-CD" sz="2400" b="1" dirty="0" smtClean="0">
                <a:effectLst>
                  <a:outerShdw blurRad="38100" dist="38100" dir="2700000" algn="tl">
                    <a:srgbClr val="000000">
                      <a:alpha val="43137"/>
                    </a:srgbClr>
                  </a:outerShdw>
                </a:effectLst>
              </a:rPr>
              <a:t>Ordre moral</a:t>
            </a:r>
          </a:p>
          <a:p>
            <a:r>
              <a:rPr lang="fr-CD" sz="2400" dirty="0" smtClean="0"/>
              <a:t>Ordre exécuté: sanction positive,</a:t>
            </a:r>
          </a:p>
          <a:p>
            <a:r>
              <a:rPr lang="fr-CD" sz="2400" dirty="0" smtClean="0"/>
              <a:t>Ordre non exécuté: sanction négative,</a:t>
            </a:r>
          </a:p>
          <a:p>
            <a:r>
              <a:rPr lang="fr-CD" sz="2400" dirty="0" smtClean="0"/>
              <a:t>Auto sanction: remords, démission, suicide.</a:t>
            </a:r>
            <a:endParaRPr lang="en-US" sz="2400" dirty="0"/>
          </a:p>
        </p:txBody>
      </p:sp>
    </p:spTree>
    <p:extLst>
      <p:ext uri="{BB962C8B-B14F-4D97-AF65-F5344CB8AC3E}">
        <p14:creationId xmlns:p14="http://schemas.microsoft.com/office/powerpoint/2010/main" xmlns="" val="186650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009" y="145545"/>
            <a:ext cx="8911687" cy="1280890"/>
          </a:xfrm>
        </p:spPr>
        <p:txBody>
          <a:bodyPr/>
          <a:lstStyle/>
          <a:p>
            <a:r>
              <a:rPr lang="fr-CD" b="1" dirty="0"/>
              <a:t>Application du cadre de référence sur le plan </a:t>
            </a:r>
            <a:r>
              <a:rPr lang="fr-CD" b="1" dirty="0" smtClean="0"/>
              <a:t>administratif (2)</a:t>
            </a:r>
            <a:endParaRPr lang="en-US" dirty="0"/>
          </a:p>
        </p:txBody>
      </p:sp>
      <p:sp>
        <p:nvSpPr>
          <p:cNvPr id="3" name="Content Placeholder 2"/>
          <p:cNvSpPr>
            <a:spLocks noGrp="1"/>
          </p:cNvSpPr>
          <p:nvPr>
            <p:ph idx="1"/>
          </p:nvPr>
        </p:nvSpPr>
        <p:spPr>
          <a:xfrm>
            <a:off x="2422009" y="1637943"/>
            <a:ext cx="8915400" cy="4147559"/>
          </a:xfrm>
        </p:spPr>
        <p:txBody>
          <a:bodyPr>
            <a:normAutofit/>
          </a:bodyPr>
          <a:lstStyle/>
          <a:p>
            <a:pPr>
              <a:buFont typeface="+mj-lt"/>
              <a:buAutoNum type="arabicPeriod" startAt="3"/>
            </a:pPr>
            <a:r>
              <a:rPr lang="fr-CD" sz="2400" b="1" dirty="0" smtClean="0">
                <a:effectLst>
                  <a:outerShdw blurRad="38100" dist="38100" dir="2700000" algn="tl">
                    <a:srgbClr val="000000">
                      <a:alpha val="43137"/>
                    </a:srgbClr>
                  </a:outerShdw>
                </a:effectLst>
              </a:rPr>
              <a:t>Sanctions principales (déontologiques)</a:t>
            </a:r>
          </a:p>
          <a:p>
            <a:r>
              <a:rPr lang="fr-CD" sz="2400" dirty="0" smtClean="0"/>
              <a:t>Individuelles (sanctions administratives et/ou pénales)</a:t>
            </a:r>
          </a:p>
          <a:p>
            <a:r>
              <a:rPr lang="fr-CD" sz="2400" dirty="0" smtClean="0"/>
              <a:t>Collectives (souffrance en famille, manque à gagner pour le service).</a:t>
            </a:r>
          </a:p>
          <a:p>
            <a:pPr>
              <a:buFont typeface="+mj-lt"/>
              <a:buAutoNum type="arabicPeriod" startAt="4"/>
            </a:pPr>
            <a:r>
              <a:rPr lang="fr-CD" sz="2400" b="1" dirty="0" smtClean="0">
                <a:effectLst>
                  <a:outerShdw blurRad="38100" dist="38100" dir="2700000" algn="tl">
                    <a:srgbClr val="000000">
                      <a:alpha val="43137"/>
                    </a:srgbClr>
                  </a:outerShdw>
                </a:effectLst>
              </a:rPr>
              <a:t>Sanctions secondaires</a:t>
            </a:r>
          </a:p>
          <a:p>
            <a:r>
              <a:rPr lang="fr-CD" sz="2400" dirty="0" smtClean="0"/>
              <a:t>Professionnelles (permutation, non avancement en grade, retraite anticipée)</a:t>
            </a:r>
          </a:p>
          <a:p>
            <a:r>
              <a:rPr lang="fr-CD" sz="2400" dirty="0" smtClean="0"/>
              <a:t>Morales (auto sanction).</a:t>
            </a:r>
            <a:endParaRPr lang="en-US" sz="2400" dirty="0"/>
          </a:p>
        </p:txBody>
      </p:sp>
    </p:spTree>
    <p:extLst>
      <p:ext uri="{BB962C8B-B14F-4D97-AF65-F5344CB8AC3E}">
        <p14:creationId xmlns:p14="http://schemas.microsoft.com/office/powerpoint/2010/main" xmlns="" val="324351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D" b="1" dirty="0" smtClean="0">
                <a:effectLst>
                  <a:outerShdw blurRad="38100" dist="38100" dir="2700000" algn="tl">
                    <a:srgbClr val="000000">
                      <a:alpha val="43137"/>
                    </a:srgbClr>
                  </a:outerShdw>
                </a:effectLst>
              </a:rPr>
              <a:t>Principes d’éthique (1)</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640793"/>
            <a:ext cx="8915400" cy="4785643"/>
          </a:xfrm>
        </p:spPr>
        <p:txBody>
          <a:bodyPr>
            <a:normAutofit/>
          </a:bodyPr>
          <a:lstStyle/>
          <a:p>
            <a:r>
              <a:rPr lang="fr-FR" sz="2800" dirty="0"/>
              <a:t>Les principes éthiques formalisent </a:t>
            </a:r>
            <a:r>
              <a:rPr lang="fr-FR" sz="2800" dirty="0" smtClean="0"/>
              <a:t>des </a:t>
            </a:r>
            <a:r>
              <a:rPr lang="fr-FR" sz="2800" dirty="0"/>
              <a:t>valeurs qui doivent guider les décisions et les </a:t>
            </a:r>
            <a:r>
              <a:rPr lang="fr-FR" sz="2800" dirty="0" smtClean="0"/>
              <a:t>actions.</a:t>
            </a:r>
          </a:p>
          <a:p>
            <a:r>
              <a:rPr lang="fr-FR" sz="2800" dirty="0" smtClean="0"/>
              <a:t>Ils </a:t>
            </a:r>
            <a:r>
              <a:rPr lang="fr-FR" sz="2800" dirty="0"/>
              <a:t>aident à départager ce qui est juste de ce qui ne l’est pas, à décider de l’attitude à adopter face à la personne, des actions à entreprendre ou à éviter. Ils servent à guider le jugement et l’évaluation de la situation</a:t>
            </a:r>
            <a:r>
              <a:rPr lang="fr-FR" sz="2800" dirty="0" smtClean="0"/>
              <a:t>.</a:t>
            </a:r>
          </a:p>
          <a:p>
            <a:r>
              <a:rPr lang="fr-FR" sz="2800" dirty="0"/>
              <a:t>Les principes qui apparaissent les plus pertinents sont: la bienfaisance, l’autonomie, la non-malfaisance et le respect.</a:t>
            </a:r>
            <a:endParaRPr lang="en-US" sz="2800" dirty="0"/>
          </a:p>
        </p:txBody>
      </p:sp>
    </p:spTree>
    <p:extLst>
      <p:ext uri="{BB962C8B-B14F-4D97-AF65-F5344CB8AC3E}">
        <p14:creationId xmlns:p14="http://schemas.microsoft.com/office/powerpoint/2010/main" xmlns="" val="805158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670" y="324740"/>
            <a:ext cx="8911687" cy="846034"/>
          </a:xfrm>
        </p:spPr>
        <p:txBody>
          <a:bodyPr/>
          <a:lstStyle/>
          <a:p>
            <a:r>
              <a:rPr lang="fr-CD" b="1" dirty="0">
                <a:effectLst>
                  <a:outerShdw blurRad="38100" dist="38100" dir="2700000" algn="tl">
                    <a:srgbClr val="000000">
                      <a:alpha val="43137"/>
                    </a:srgbClr>
                  </a:outerShdw>
                </a:effectLst>
              </a:rPr>
              <a:t>Principes d’éthique </a:t>
            </a:r>
            <a:r>
              <a:rPr lang="fr-CD" b="1" dirty="0" smtClean="0">
                <a:effectLst>
                  <a:outerShdw blurRad="38100" dist="38100" dir="2700000" algn="tl">
                    <a:srgbClr val="000000">
                      <a:alpha val="43137"/>
                    </a:srgbClr>
                  </a:outerShdw>
                </a:effectLst>
              </a:rPr>
              <a:t>(2)</a:t>
            </a:r>
            <a:endParaRPr lang="en-US" dirty="0"/>
          </a:p>
        </p:txBody>
      </p:sp>
      <p:sp>
        <p:nvSpPr>
          <p:cNvPr id="3" name="Content Placeholder 2"/>
          <p:cNvSpPr>
            <a:spLocks noGrp="1"/>
          </p:cNvSpPr>
          <p:nvPr>
            <p:ph idx="1"/>
          </p:nvPr>
        </p:nvSpPr>
        <p:spPr>
          <a:xfrm>
            <a:off x="1486969" y="1034041"/>
            <a:ext cx="10340412" cy="6400799"/>
          </a:xfrm>
        </p:spPr>
        <p:txBody>
          <a:bodyPr>
            <a:noAutofit/>
          </a:bodyPr>
          <a:lstStyle/>
          <a:p>
            <a:pPr>
              <a:buFont typeface="+mj-lt"/>
              <a:buAutoNum type="arabicPeriod"/>
            </a:pPr>
            <a:r>
              <a:rPr lang="fr-CD" sz="2600" b="1" dirty="0" smtClean="0">
                <a:effectLst>
                  <a:outerShdw blurRad="38100" dist="38100" dir="2700000" algn="tl">
                    <a:srgbClr val="000000">
                      <a:alpha val="43137"/>
                    </a:srgbClr>
                  </a:outerShdw>
                </a:effectLst>
              </a:rPr>
              <a:t>Principe de </a:t>
            </a:r>
            <a:r>
              <a:rPr lang="fr-FR" sz="2600" b="1" dirty="0" smtClean="0">
                <a:effectLst>
                  <a:outerShdw blurRad="38100" dist="38100" dir="2700000" algn="tl">
                    <a:srgbClr val="000000">
                      <a:alpha val="43137"/>
                    </a:srgbClr>
                  </a:outerShdw>
                </a:effectLst>
              </a:rPr>
              <a:t>la bienfaisance </a:t>
            </a:r>
            <a:r>
              <a:rPr lang="fr-FR" sz="2600" dirty="0" smtClean="0"/>
              <a:t>ou </a:t>
            </a:r>
            <a:r>
              <a:rPr lang="fr-FR" sz="2600" dirty="0"/>
              <a:t>l’action de faire du bien ou le souci de vouloir le </a:t>
            </a:r>
            <a:r>
              <a:rPr lang="fr-FR" sz="2600" dirty="0" smtClean="0"/>
              <a:t>bien.</a:t>
            </a:r>
          </a:p>
          <a:p>
            <a:r>
              <a:rPr lang="fr-FR" sz="2600" dirty="0"/>
              <a:t>La bienfaisance réfère à ce qui est bien pour la personne. Ce bien ainsi souhaité à autrui peut être défini de plusieurs façons. En outre, il faut avoir conscience de ses propres limites et de celles de l’intervention proposée. B</a:t>
            </a:r>
            <a:endParaRPr lang="fr-FR" sz="2600" dirty="0" smtClean="0"/>
          </a:p>
          <a:p>
            <a:pPr>
              <a:buFont typeface="+mj-lt"/>
              <a:buAutoNum type="arabicPeriod" startAt="2"/>
            </a:pPr>
            <a:r>
              <a:rPr lang="fr-FR" sz="2600" b="1" dirty="0" smtClean="0">
                <a:effectLst>
                  <a:outerShdw blurRad="38100" dist="38100" dir="2700000" algn="tl">
                    <a:srgbClr val="000000">
                      <a:alpha val="43137"/>
                    </a:srgbClr>
                  </a:outerShdw>
                </a:effectLst>
              </a:rPr>
              <a:t>Principe de l’autonomie </a:t>
            </a:r>
            <a:r>
              <a:rPr lang="fr-FR" sz="2600" dirty="0" smtClean="0"/>
              <a:t>ou </a:t>
            </a:r>
            <a:r>
              <a:rPr lang="fr-FR" sz="2600" dirty="0"/>
              <a:t>la capacité de déterminer ses propres </a:t>
            </a:r>
            <a:r>
              <a:rPr lang="fr-FR" sz="2600" dirty="0" smtClean="0"/>
              <a:t>choix,</a:t>
            </a:r>
          </a:p>
          <a:p>
            <a:r>
              <a:rPr lang="fr-FR" sz="2600" dirty="0"/>
              <a:t>La notion d’autonomie renvoie à la capacité de la personne à juger et à décider par elle-même et pour elle-même. Elle renvoie à la reconnaissance et au développement de ses pouvoirs d’agir et de ses capacités dans le but d’améliorer le contrôle sur sa vie.</a:t>
            </a:r>
            <a:endParaRPr lang="en-US" sz="2600" dirty="0"/>
          </a:p>
        </p:txBody>
      </p:sp>
    </p:spTree>
    <p:extLst>
      <p:ext uri="{BB962C8B-B14F-4D97-AF65-F5344CB8AC3E}">
        <p14:creationId xmlns:p14="http://schemas.microsoft.com/office/powerpoint/2010/main" xmlns="" val="267049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009" y="162637"/>
            <a:ext cx="8911687" cy="1280890"/>
          </a:xfrm>
        </p:spPr>
        <p:txBody>
          <a:bodyPr/>
          <a:lstStyle/>
          <a:p>
            <a:r>
              <a:rPr lang="fr-CD" b="1" dirty="0">
                <a:effectLst>
                  <a:outerShdw blurRad="38100" dist="38100" dir="2700000" algn="tl">
                    <a:srgbClr val="000000">
                      <a:alpha val="43137"/>
                    </a:srgbClr>
                  </a:outerShdw>
                </a:effectLst>
              </a:rPr>
              <a:t>Principes d’éthique </a:t>
            </a:r>
            <a:r>
              <a:rPr lang="fr-CD" b="1" dirty="0" smtClean="0">
                <a:effectLst>
                  <a:outerShdw blurRad="38100" dist="38100" dir="2700000" algn="tl">
                    <a:srgbClr val="000000">
                      <a:alpha val="43137"/>
                    </a:srgbClr>
                  </a:outerShdw>
                </a:effectLst>
              </a:rPr>
              <a:t>(3)</a:t>
            </a:r>
            <a:endParaRPr lang="en-US" dirty="0"/>
          </a:p>
        </p:txBody>
      </p:sp>
      <p:sp>
        <p:nvSpPr>
          <p:cNvPr id="3" name="Content Placeholder 2"/>
          <p:cNvSpPr>
            <a:spLocks noGrp="1"/>
          </p:cNvSpPr>
          <p:nvPr>
            <p:ph idx="1"/>
          </p:nvPr>
        </p:nvSpPr>
        <p:spPr>
          <a:xfrm>
            <a:off x="2264472" y="1133742"/>
            <a:ext cx="8915400" cy="4540666"/>
          </a:xfrm>
        </p:spPr>
        <p:txBody>
          <a:bodyPr>
            <a:noAutofit/>
          </a:bodyPr>
          <a:lstStyle/>
          <a:p>
            <a:pPr>
              <a:buFont typeface="+mj-lt"/>
              <a:buAutoNum type="arabicPeriod" startAt="3"/>
            </a:pPr>
            <a:r>
              <a:rPr lang="fr-FR" sz="2800" b="1" dirty="0" smtClean="0">
                <a:effectLst>
                  <a:outerShdw blurRad="38100" dist="38100" dir="2700000" algn="tl">
                    <a:srgbClr val="000000">
                      <a:alpha val="43137"/>
                    </a:srgbClr>
                  </a:outerShdw>
                </a:effectLst>
              </a:rPr>
              <a:t>Principe de la </a:t>
            </a:r>
            <a:r>
              <a:rPr lang="fr-FR" sz="2800" b="1" dirty="0">
                <a:effectLst>
                  <a:outerShdw blurRad="38100" dist="38100" dir="2700000" algn="tl">
                    <a:srgbClr val="000000">
                      <a:alpha val="43137"/>
                    </a:srgbClr>
                  </a:outerShdw>
                </a:effectLst>
              </a:rPr>
              <a:t>non-malfaisance </a:t>
            </a:r>
            <a:r>
              <a:rPr lang="fr-FR" sz="2800" dirty="0" smtClean="0"/>
              <a:t>: ou </a:t>
            </a:r>
            <a:r>
              <a:rPr lang="fr-FR" sz="2800" dirty="0"/>
              <a:t>l’action de ne pas nuire, de ne pas causer de problèmes ou d’effets </a:t>
            </a:r>
            <a:r>
              <a:rPr lang="fr-FR" sz="2800" dirty="0" smtClean="0"/>
              <a:t>indésirables</a:t>
            </a:r>
          </a:p>
          <a:p>
            <a:r>
              <a:rPr lang="fr-FR" sz="2800" dirty="0"/>
              <a:t>Refléter à la personne ses forces et les efforts qu’elle a faits dans le passé. • Mettre en évidence les liens et contacts dont elle dispose et pas uniquement ceux qui lui font </a:t>
            </a:r>
            <a:r>
              <a:rPr lang="fr-FR" sz="2800" dirty="0" smtClean="0"/>
              <a:t>défaut.</a:t>
            </a:r>
          </a:p>
          <a:p>
            <a:r>
              <a:rPr lang="fr-FR" sz="2800" dirty="0" smtClean="0"/>
              <a:t>Éviter </a:t>
            </a:r>
            <a:r>
              <a:rPr lang="fr-FR" sz="2800" dirty="0"/>
              <a:t>de chercher un coupable de la situation vécue, la victimisation et la </a:t>
            </a:r>
            <a:r>
              <a:rPr lang="fr-FR" sz="2800" dirty="0" smtClean="0"/>
              <a:t>culpabilisation;</a:t>
            </a:r>
          </a:p>
        </p:txBody>
      </p:sp>
    </p:spTree>
    <p:extLst>
      <p:ext uri="{BB962C8B-B14F-4D97-AF65-F5344CB8AC3E}">
        <p14:creationId xmlns:p14="http://schemas.microsoft.com/office/powerpoint/2010/main" xmlns="" val="388102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2458"/>
            <a:ext cx="8911687" cy="1280890"/>
          </a:xfrm>
        </p:spPr>
        <p:txBody>
          <a:bodyPr/>
          <a:lstStyle/>
          <a:p>
            <a:r>
              <a:rPr lang="fr-CD" b="1" dirty="0">
                <a:effectLst>
                  <a:outerShdw blurRad="38100" dist="38100" dir="2700000" algn="tl">
                    <a:srgbClr val="000000">
                      <a:alpha val="43137"/>
                    </a:srgbClr>
                  </a:outerShdw>
                </a:effectLst>
              </a:rPr>
              <a:t>Principes d’éthique </a:t>
            </a:r>
            <a:r>
              <a:rPr lang="fr-CD" b="1" dirty="0" smtClean="0">
                <a:effectLst>
                  <a:outerShdw blurRad="38100" dist="38100" dir="2700000" algn="tl">
                    <a:srgbClr val="000000">
                      <a:alpha val="43137"/>
                    </a:srgbClr>
                  </a:outerShdw>
                </a:effectLst>
              </a:rPr>
              <a:t>(4)</a:t>
            </a:r>
            <a:endParaRPr lang="en-US" dirty="0"/>
          </a:p>
        </p:txBody>
      </p:sp>
      <p:sp>
        <p:nvSpPr>
          <p:cNvPr id="3" name="Content Placeholder 2"/>
          <p:cNvSpPr>
            <a:spLocks noGrp="1"/>
          </p:cNvSpPr>
          <p:nvPr>
            <p:ph idx="1"/>
          </p:nvPr>
        </p:nvSpPr>
        <p:spPr>
          <a:xfrm>
            <a:off x="2401204" y="1330295"/>
            <a:ext cx="8915400" cy="3777622"/>
          </a:xfrm>
        </p:spPr>
        <p:txBody>
          <a:bodyPr>
            <a:normAutofit/>
          </a:bodyPr>
          <a:lstStyle/>
          <a:p>
            <a:pPr>
              <a:buFont typeface="+mj-lt"/>
              <a:buAutoNum type="arabicPeriod" startAt="4"/>
            </a:pPr>
            <a:r>
              <a:rPr lang="fr-FR" sz="2800" b="1" dirty="0">
                <a:effectLst>
                  <a:outerShdw blurRad="38100" dist="38100" dir="2700000" algn="tl">
                    <a:srgbClr val="000000">
                      <a:alpha val="43137"/>
                    </a:srgbClr>
                  </a:outerShdw>
                </a:effectLst>
              </a:rPr>
              <a:t>Le </a:t>
            </a:r>
            <a:r>
              <a:rPr lang="fr-FR" sz="2800" b="1" dirty="0" smtClean="0">
                <a:effectLst>
                  <a:outerShdw blurRad="38100" dist="38100" dir="2700000" algn="tl">
                    <a:srgbClr val="000000">
                      <a:alpha val="43137"/>
                    </a:srgbClr>
                  </a:outerShdw>
                </a:effectLst>
              </a:rPr>
              <a:t>principe du respect </a:t>
            </a:r>
            <a:r>
              <a:rPr lang="fr-FR" sz="2800" dirty="0"/>
              <a:t>ou l’action de prendre en considération l’intégrité, les croyances, les valeurs, le rythme et les modes de vie ainsi que la vie </a:t>
            </a:r>
            <a:r>
              <a:rPr lang="fr-FR" sz="2800" dirty="0" smtClean="0"/>
              <a:t>privée,</a:t>
            </a:r>
          </a:p>
          <a:p>
            <a:r>
              <a:rPr lang="fr-FR" sz="2800" dirty="0"/>
              <a:t>Le respect se traduit par une attitude d’écoute à l’égard de ce que les gens disent et vivent.</a:t>
            </a:r>
            <a:endParaRPr lang="en-US" sz="2800" dirty="0"/>
          </a:p>
        </p:txBody>
      </p:sp>
    </p:spTree>
    <p:extLst>
      <p:ext uri="{BB962C8B-B14F-4D97-AF65-F5344CB8AC3E}">
        <p14:creationId xmlns:p14="http://schemas.microsoft.com/office/powerpoint/2010/main" xmlns="" val="18548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D" b="1" dirty="0" smtClean="0">
                <a:effectLst>
                  <a:outerShdw blurRad="38100" dist="38100" dir="2700000" algn="tl">
                    <a:srgbClr val="000000">
                      <a:alpha val="43137"/>
                    </a:srgbClr>
                  </a:outerShdw>
                </a:effectLst>
              </a:rPr>
              <a:t>Valeurs de l’éthique (1)</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1" y="2133600"/>
            <a:ext cx="8998885" cy="3777622"/>
          </a:xfrm>
        </p:spPr>
        <p:txBody>
          <a:bodyPr>
            <a:normAutofit/>
          </a:bodyPr>
          <a:lstStyle/>
          <a:p>
            <a:pPr>
              <a:buFont typeface="+mj-lt"/>
              <a:buAutoNum type="arabicPeriod"/>
            </a:pPr>
            <a:r>
              <a:rPr lang="fr-CD" sz="2800" b="1" dirty="0" smtClean="0">
                <a:effectLst>
                  <a:outerShdw blurRad="38100" dist="38100" dir="2700000" algn="tl">
                    <a:srgbClr val="000000">
                      <a:alpha val="43137"/>
                    </a:srgbClr>
                  </a:outerShdw>
                </a:effectLst>
              </a:rPr>
              <a:t>Valeurs historiques ou traditionnelles de l’éthique</a:t>
            </a:r>
          </a:p>
          <a:p>
            <a:r>
              <a:rPr lang="fr-CD" sz="2800" dirty="0" smtClean="0"/>
              <a:t>Intégrité,</a:t>
            </a:r>
          </a:p>
          <a:p>
            <a:r>
              <a:rPr lang="fr-CD" sz="2800" dirty="0" smtClean="0"/>
              <a:t>Obéissance,</a:t>
            </a:r>
          </a:p>
          <a:p>
            <a:r>
              <a:rPr lang="fr-CD" sz="2800" dirty="0" smtClean="0"/>
              <a:t>Loyauté,</a:t>
            </a:r>
          </a:p>
          <a:p>
            <a:r>
              <a:rPr lang="fr-CD" sz="2800" dirty="0" smtClean="0"/>
              <a:t>Impartialité</a:t>
            </a:r>
          </a:p>
          <a:p>
            <a:endParaRPr lang="en-US" sz="2800" dirty="0"/>
          </a:p>
        </p:txBody>
      </p:sp>
    </p:spTree>
    <p:extLst>
      <p:ext uri="{BB962C8B-B14F-4D97-AF65-F5344CB8AC3E}">
        <p14:creationId xmlns:p14="http://schemas.microsoft.com/office/powerpoint/2010/main" xmlns="" val="13157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D" b="1" dirty="0">
                <a:effectLst>
                  <a:outerShdw blurRad="38100" dist="38100" dir="2700000" algn="tl">
                    <a:srgbClr val="000000">
                      <a:alpha val="43137"/>
                    </a:srgbClr>
                  </a:outerShdw>
                </a:effectLst>
              </a:rPr>
              <a:t>Valeurs de </a:t>
            </a:r>
            <a:r>
              <a:rPr lang="fr-CD" b="1" dirty="0" smtClean="0">
                <a:effectLst>
                  <a:outerShdw blurRad="38100" dist="38100" dir="2700000" algn="tl">
                    <a:srgbClr val="000000">
                      <a:alpha val="43137"/>
                    </a:srgbClr>
                  </a:outerShdw>
                </a:effectLst>
              </a:rPr>
              <a:t>l’éthique (2)</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mj-lt"/>
              <a:buAutoNum type="arabicPeriod" startAt="2"/>
            </a:pPr>
            <a:r>
              <a:rPr lang="fr-CD" sz="2800" b="1" dirty="0">
                <a:effectLst>
                  <a:outerShdw blurRad="38100" dist="38100" dir="2700000" algn="tl">
                    <a:srgbClr val="000000">
                      <a:alpha val="43137"/>
                    </a:srgbClr>
                  </a:outerShdw>
                </a:effectLst>
              </a:rPr>
              <a:t>Valeurs contemporaines ou nouvelles valeurs de l’éthique</a:t>
            </a:r>
          </a:p>
          <a:p>
            <a:r>
              <a:rPr lang="fr-FR" sz="2800" dirty="0"/>
              <a:t>La liberté d’expression</a:t>
            </a:r>
          </a:p>
          <a:p>
            <a:r>
              <a:rPr lang="fr-FR" sz="2800" dirty="0"/>
              <a:t>La transparence</a:t>
            </a:r>
          </a:p>
          <a:p>
            <a:r>
              <a:rPr lang="fr-FR" sz="2800" dirty="0"/>
              <a:t>La responsabilisation</a:t>
            </a:r>
          </a:p>
          <a:p>
            <a:r>
              <a:rPr lang="fr-FR" sz="2800" dirty="0"/>
              <a:t>Le devoir de divulgation</a:t>
            </a:r>
          </a:p>
          <a:p>
            <a:endParaRPr lang="en-US" sz="2800" dirty="0"/>
          </a:p>
        </p:txBody>
      </p:sp>
    </p:spTree>
    <p:extLst>
      <p:ext uri="{BB962C8B-B14F-4D97-AF65-F5344CB8AC3E}">
        <p14:creationId xmlns:p14="http://schemas.microsoft.com/office/powerpoint/2010/main" xmlns="" val="31242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677" y="0"/>
            <a:ext cx="8911687" cy="1280890"/>
          </a:xfrm>
        </p:spPr>
        <p:txBody>
          <a:bodyPr/>
          <a:lstStyle/>
          <a:p>
            <a:r>
              <a:rPr lang="fr-CD" b="1" dirty="0" smtClean="0"/>
              <a:t>Gouvernance (1)</a:t>
            </a:r>
            <a:endParaRPr lang="en-US" b="1" dirty="0"/>
          </a:p>
        </p:txBody>
      </p:sp>
      <p:sp>
        <p:nvSpPr>
          <p:cNvPr id="3" name="Content Placeholder 2"/>
          <p:cNvSpPr>
            <a:spLocks noGrp="1"/>
          </p:cNvSpPr>
          <p:nvPr>
            <p:ph idx="1"/>
          </p:nvPr>
        </p:nvSpPr>
        <p:spPr>
          <a:xfrm>
            <a:off x="1934677" y="1084445"/>
            <a:ext cx="9885145" cy="5633989"/>
          </a:xfrm>
        </p:spPr>
        <p:txBody>
          <a:bodyPr/>
          <a:lstStyle/>
          <a:p>
            <a:pPr algn="just">
              <a:buFont typeface="+mj-lt"/>
              <a:buAutoNum type="arabicPeriod"/>
            </a:pPr>
            <a:r>
              <a:rPr lang="fr-CD" b="1" dirty="0" smtClean="0">
                <a:effectLst>
                  <a:outerShdw blurRad="38100" dist="38100" dir="2700000" algn="tl">
                    <a:srgbClr val="000000">
                      <a:alpha val="43137"/>
                    </a:srgbClr>
                  </a:outerShdw>
                </a:effectLst>
              </a:rPr>
              <a:t>Définition et but</a:t>
            </a:r>
          </a:p>
          <a:p>
            <a:pPr algn="just">
              <a:lnSpc>
                <a:spcPct val="120000"/>
              </a:lnSpc>
              <a:spcBef>
                <a:spcPts val="600"/>
              </a:spcBef>
              <a:spcAft>
                <a:spcPts val="600"/>
              </a:spcAft>
            </a:pPr>
            <a:r>
              <a:rPr lang="fr-FR" dirty="0"/>
              <a:t>La </a:t>
            </a:r>
            <a:r>
              <a:rPr lang="fr-FR" dirty="0" smtClean="0"/>
              <a:t>gouvernance, </a:t>
            </a:r>
            <a:r>
              <a:rPr lang="fr-FR" dirty="0"/>
              <a:t>en quelques </a:t>
            </a:r>
            <a:r>
              <a:rPr lang="fr-FR" dirty="0" smtClean="0"/>
              <a:t>mots, </a:t>
            </a:r>
            <a:r>
              <a:rPr lang="fr-FR" dirty="0"/>
              <a:t>n'est autre que la mise en </a:t>
            </a:r>
            <a:r>
              <a:rPr lang="fr-FR" dirty="0" smtClean="0"/>
              <a:t>œuvre </a:t>
            </a:r>
            <a:r>
              <a:rPr lang="fr-FR" dirty="0"/>
              <a:t>d'un ensemble de dispositifs (règles, normes, protocoles, conventions, contrats...) pour assurer une meilleure coordination des parties prenantes d'une organisation, chacune détenant une parcelle de pouvoir, afin de prendre des décisions consensuelles et de lancer des actions </a:t>
            </a:r>
            <a:r>
              <a:rPr lang="fr-FR" dirty="0" smtClean="0"/>
              <a:t>concertées.</a:t>
            </a:r>
          </a:p>
          <a:p>
            <a:pPr algn="just">
              <a:lnSpc>
                <a:spcPct val="120000"/>
              </a:lnSpc>
              <a:spcBef>
                <a:spcPts val="600"/>
              </a:spcBef>
              <a:spcAft>
                <a:spcPts val="600"/>
              </a:spcAft>
            </a:pPr>
            <a:r>
              <a:rPr lang="fr-CD" dirty="0" smtClean="0"/>
              <a:t>En d’autres termes, elle</a:t>
            </a:r>
            <a:r>
              <a:rPr lang="fr-FR" dirty="0"/>
              <a:t> désigne l'ensemble des mesures, des règles, des organes de décision, d'information et de surveillance qui permettent d'assurer le </a:t>
            </a:r>
            <a:r>
              <a:rPr lang="fr-FR" b="1" dirty="0"/>
              <a:t>bon fonctionnement et le contrôle </a:t>
            </a:r>
            <a:r>
              <a:rPr lang="fr-FR" dirty="0"/>
              <a:t>d'un Etat, d'une institution ou d'une organisation qu'elle soit publique ou privée, régionale, nationale ou internationale</a:t>
            </a:r>
            <a:r>
              <a:rPr lang="fr-FR" dirty="0" smtClean="0"/>
              <a:t>.</a:t>
            </a:r>
          </a:p>
          <a:p>
            <a:pPr algn="just">
              <a:lnSpc>
                <a:spcPct val="120000"/>
              </a:lnSpc>
              <a:spcBef>
                <a:spcPts val="600"/>
              </a:spcBef>
              <a:spcAft>
                <a:spcPts val="600"/>
              </a:spcAft>
            </a:pPr>
            <a:r>
              <a:rPr lang="fr-FR" dirty="0"/>
              <a:t>L</a:t>
            </a:r>
            <a:r>
              <a:rPr lang="fr-FR" dirty="0" smtClean="0"/>
              <a:t>a </a:t>
            </a:r>
            <a:r>
              <a:rPr lang="fr-FR" dirty="0"/>
              <a:t>gouvernance a pour but de fournir l'orientation stratégique, de s'assurer que les objectifs sont atteints, que les risques sont gérés comme il faut et que les ressources sont utilisées dans un esprit responsable". Elle veille en priorité au respect</a:t>
            </a:r>
            <a:r>
              <a:rPr lang="fr-FR" b="1" dirty="0"/>
              <a:t> des intérêts des "ayants droits"</a:t>
            </a:r>
            <a:r>
              <a:rPr lang="fr-FR" dirty="0"/>
              <a:t> (citoyens, pouvoirs publics, partenaires, actionnaires...) et à faire en sorte que leurs voix soient entendues dans la conduite des affaires</a:t>
            </a:r>
            <a:r>
              <a:rPr lang="fr-FR" dirty="0" smtClean="0"/>
              <a:t>.</a:t>
            </a:r>
            <a:endParaRPr lang="en-US" dirty="0"/>
          </a:p>
        </p:txBody>
      </p:sp>
    </p:spTree>
    <p:extLst>
      <p:ext uri="{BB962C8B-B14F-4D97-AF65-F5344CB8AC3E}">
        <p14:creationId xmlns:p14="http://schemas.microsoft.com/office/powerpoint/2010/main" xmlns="" val="752514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D" b="1" dirty="0"/>
              <a:t>Gouvernance </a:t>
            </a:r>
            <a:r>
              <a:rPr lang="fr-CD" b="1" dirty="0" smtClean="0"/>
              <a:t>(2)</a:t>
            </a:r>
            <a:endParaRPr lang="en-US" dirty="0"/>
          </a:p>
        </p:txBody>
      </p:sp>
      <p:sp>
        <p:nvSpPr>
          <p:cNvPr id="3" name="Content Placeholder 2"/>
          <p:cNvSpPr>
            <a:spLocks noGrp="1"/>
          </p:cNvSpPr>
          <p:nvPr>
            <p:ph idx="1"/>
          </p:nvPr>
        </p:nvSpPr>
        <p:spPr>
          <a:xfrm>
            <a:off x="2069432" y="1710088"/>
            <a:ext cx="9586762" cy="3777622"/>
          </a:xfrm>
        </p:spPr>
        <p:txBody>
          <a:bodyPr/>
          <a:lstStyle/>
          <a:p>
            <a:pPr>
              <a:buFont typeface="+mj-lt"/>
              <a:buAutoNum type="arabicPeriod" startAt="2"/>
            </a:pPr>
            <a:r>
              <a:rPr lang="fr-CD" b="1" dirty="0" smtClean="0">
                <a:effectLst>
                  <a:outerShdw blurRad="38100" dist="38100" dir="2700000" algn="tl">
                    <a:srgbClr val="000000">
                      <a:alpha val="43137"/>
                    </a:srgbClr>
                  </a:outerShdw>
                </a:effectLst>
              </a:rPr>
              <a:t>Principes fondamentaux de la gouvernance</a:t>
            </a:r>
          </a:p>
          <a:p>
            <a:r>
              <a:rPr lang="fr-FR" dirty="0"/>
              <a:t>Issu de la théorie micro-économique et de la science administrative anglo-saxonne, la notion de </a:t>
            </a:r>
            <a:r>
              <a:rPr lang="fr-FR" b="1" dirty="0"/>
              <a:t>"bonne gouvernance"</a:t>
            </a:r>
            <a:r>
              <a:rPr lang="fr-FR" dirty="0"/>
              <a:t> a été </a:t>
            </a:r>
            <a:r>
              <a:rPr lang="fr-FR" dirty="0" smtClean="0"/>
              <a:t>publiée </a:t>
            </a:r>
            <a:r>
              <a:rPr lang="fr-FR" dirty="0"/>
              <a:t>dans les années 1990 par la </a:t>
            </a:r>
            <a:r>
              <a:rPr lang="fr-FR" b="1" dirty="0"/>
              <a:t>Banque mondiale</a:t>
            </a:r>
            <a:r>
              <a:rPr lang="fr-FR" dirty="0"/>
              <a:t>, comme la condition nécessaire des politiques de développement.</a:t>
            </a:r>
            <a:endParaRPr lang="fr-CD" dirty="0" smtClean="0"/>
          </a:p>
          <a:p>
            <a:r>
              <a:rPr lang="fr-FR" dirty="0" smtClean="0"/>
              <a:t>Elle repose </a:t>
            </a:r>
            <a:r>
              <a:rPr lang="fr-FR" dirty="0"/>
              <a:t>sur </a:t>
            </a:r>
            <a:r>
              <a:rPr lang="fr-FR" b="1" dirty="0"/>
              <a:t>quatre principes fondamentaux</a:t>
            </a:r>
            <a:r>
              <a:rPr lang="fr-FR" dirty="0"/>
              <a:t> </a:t>
            </a:r>
            <a:r>
              <a:rPr lang="fr-FR" dirty="0" smtClean="0"/>
              <a:t>:</a:t>
            </a:r>
          </a:p>
          <a:p>
            <a:pPr lvl="0">
              <a:buFont typeface="+mj-lt"/>
              <a:buAutoNum type="alphaLcPeriod"/>
            </a:pPr>
            <a:r>
              <a:rPr lang="fr-FR" dirty="0"/>
              <a:t>la responsabilité,</a:t>
            </a:r>
            <a:endParaRPr lang="en-US" dirty="0"/>
          </a:p>
          <a:p>
            <a:pPr lvl="0">
              <a:buFont typeface="+mj-lt"/>
              <a:buAutoNum type="alphaLcPeriod"/>
            </a:pPr>
            <a:r>
              <a:rPr lang="fr-FR" dirty="0"/>
              <a:t>la transparence,</a:t>
            </a:r>
            <a:endParaRPr lang="en-US" dirty="0"/>
          </a:p>
          <a:p>
            <a:pPr lvl="0">
              <a:buFont typeface="+mj-lt"/>
              <a:buAutoNum type="alphaLcPeriod"/>
            </a:pPr>
            <a:r>
              <a:rPr lang="fr-FR" dirty="0"/>
              <a:t>l'Etat de droit,</a:t>
            </a:r>
            <a:endParaRPr lang="en-US" dirty="0"/>
          </a:p>
          <a:p>
            <a:pPr lvl="0">
              <a:buFont typeface="+mj-lt"/>
              <a:buAutoNum type="alphaLcPeriod"/>
            </a:pPr>
            <a:r>
              <a:rPr lang="fr-FR" dirty="0"/>
              <a:t>la participation</a:t>
            </a:r>
            <a:r>
              <a:rPr lang="fr-FR" dirty="0" smtClean="0"/>
              <a:t>.</a:t>
            </a:r>
            <a:endParaRPr lang="en-US" dirty="0"/>
          </a:p>
        </p:txBody>
      </p:sp>
    </p:spTree>
    <p:extLst>
      <p:ext uri="{BB962C8B-B14F-4D97-AF65-F5344CB8AC3E}">
        <p14:creationId xmlns:p14="http://schemas.microsoft.com/office/powerpoint/2010/main" xmlns="" val="350891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3217"/>
          </a:xfrm>
        </p:spPr>
        <p:txBody>
          <a:bodyPr/>
          <a:lstStyle/>
          <a:p>
            <a:r>
              <a:rPr lang="fr-FR" altLang="fr-FR" b="1" dirty="0">
                <a:solidFill>
                  <a:srgbClr val="0070C0"/>
                </a:solidFill>
              </a:rPr>
              <a:t>Plan de la </a:t>
            </a:r>
            <a:r>
              <a:rPr lang="fr-FR" altLang="fr-FR" b="1" dirty="0" smtClean="0">
                <a:solidFill>
                  <a:srgbClr val="0070C0"/>
                </a:solidFill>
              </a:rPr>
              <a:t>présentation</a:t>
            </a:r>
            <a:endParaRPr lang="en-US" dirty="0"/>
          </a:p>
        </p:txBody>
      </p:sp>
      <p:sp>
        <p:nvSpPr>
          <p:cNvPr id="3" name="Content Placeholder 2"/>
          <p:cNvSpPr>
            <a:spLocks noGrp="1"/>
          </p:cNvSpPr>
          <p:nvPr>
            <p:ph idx="1"/>
          </p:nvPr>
        </p:nvSpPr>
        <p:spPr/>
        <p:txBody>
          <a:bodyPr/>
          <a:lstStyle/>
          <a:p>
            <a:r>
              <a:rPr lang="fr-CD" dirty="0" smtClean="0"/>
              <a:t>Contexte : cadre de référence</a:t>
            </a:r>
          </a:p>
          <a:p>
            <a:r>
              <a:rPr lang="fr-CD" dirty="0" smtClean="0"/>
              <a:t>Application de ce cadre de référence sur le plan administratif</a:t>
            </a:r>
          </a:p>
          <a:p>
            <a:r>
              <a:rPr lang="fr-CD" dirty="0" smtClean="0"/>
              <a:t>Principes d’éthique</a:t>
            </a:r>
          </a:p>
          <a:p>
            <a:r>
              <a:rPr lang="fr-CD" dirty="0" smtClean="0"/>
              <a:t>Valeurs d’éthique</a:t>
            </a:r>
          </a:p>
          <a:p>
            <a:r>
              <a:rPr lang="fr-CD" dirty="0" smtClean="0"/>
              <a:t>Gouvernance</a:t>
            </a:r>
          </a:p>
          <a:p>
            <a:r>
              <a:rPr lang="fr-CD" dirty="0" smtClean="0"/>
              <a:t>Défis </a:t>
            </a:r>
          </a:p>
          <a:p>
            <a:r>
              <a:rPr lang="fr-CD" dirty="0" smtClean="0"/>
              <a:t>Conclusion</a:t>
            </a:r>
          </a:p>
          <a:p>
            <a:endParaRPr lang="en-US" dirty="0"/>
          </a:p>
        </p:txBody>
      </p:sp>
    </p:spTree>
    <p:extLst>
      <p:ext uri="{BB962C8B-B14F-4D97-AF65-F5344CB8AC3E}">
        <p14:creationId xmlns:p14="http://schemas.microsoft.com/office/powerpoint/2010/main" xmlns="" val="208810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D" b="1" dirty="0"/>
              <a:t>Gouvernance </a:t>
            </a:r>
            <a:r>
              <a:rPr lang="fr-CD" b="1" dirty="0" smtClean="0"/>
              <a:t>(3)</a:t>
            </a:r>
            <a:endParaRPr lang="en-US" dirty="0"/>
          </a:p>
        </p:txBody>
      </p:sp>
      <p:sp>
        <p:nvSpPr>
          <p:cNvPr id="3" name="Content Placeholder 2"/>
          <p:cNvSpPr>
            <a:spLocks noGrp="1"/>
          </p:cNvSpPr>
          <p:nvPr>
            <p:ph idx="1"/>
          </p:nvPr>
        </p:nvSpPr>
        <p:spPr>
          <a:xfrm>
            <a:off x="1754221" y="1642712"/>
            <a:ext cx="9750391" cy="4786964"/>
          </a:xfrm>
        </p:spPr>
        <p:txBody>
          <a:bodyPr>
            <a:noAutofit/>
          </a:bodyPr>
          <a:lstStyle/>
          <a:p>
            <a:pPr>
              <a:buFont typeface="+mj-lt"/>
              <a:buAutoNum type="alphaLcPeriod"/>
            </a:pPr>
            <a:r>
              <a:rPr lang="fr-CD" sz="2800" b="1" i="1" dirty="0" smtClean="0">
                <a:effectLst>
                  <a:outerShdw blurRad="38100" dist="38100" dir="2700000" algn="tl">
                    <a:srgbClr val="000000">
                      <a:alpha val="43137"/>
                    </a:srgbClr>
                  </a:outerShdw>
                </a:effectLst>
              </a:rPr>
              <a:t>Principe de responsabilité</a:t>
            </a:r>
          </a:p>
          <a:p>
            <a:r>
              <a:rPr lang="fr-FR" sz="2800" dirty="0"/>
              <a:t>La </a:t>
            </a:r>
            <a:r>
              <a:rPr lang="fr-FR" sz="2800" b="1" dirty="0"/>
              <a:t>responsabilité</a:t>
            </a:r>
            <a:r>
              <a:rPr lang="fr-FR" sz="2800" dirty="0"/>
              <a:t> est l'obligation de </a:t>
            </a:r>
            <a:r>
              <a:rPr lang="fr-FR" sz="2800" b="1" dirty="0"/>
              <a:t>répondre de</a:t>
            </a:r>
            <a:r>
              <a:rPr lang="fr-FR" sz="2800" dirty="0"/>
              <a:t> certains de </a:t>
            </a:r>
            <a:r>
              <a:rPr lang="fr-FR" sz="2800" b="1" dirty="0"/>
              <a:t>ses actes</a:t>
            </a:r>
            <a:r>
              <a:rPr lang="fr-FR" sz="2800" dirty="0"/>
              <a:t>, d'être garant de quelque chose, d'assumer ses promesses. Elle a pour conséquence le </a:t>
            </a:r>
            <a:r>
              <a:rPr lang="fr-FR" sz="2800" b="1" dirty="0"/>
              <a:t>devoir de réparer</a:t>
            </a:r>
            <a:r>
              <a:rPr lang="fr-FR" sz="2800" dirty="0"/>
              <a:t> un préjudice causé à quelqu'un de par son fait ou par le fait de ceux dont on a en charge la surveillance, voire de supporter une sanction.</a:t>
            </a:r>
            <a:endParaRPr lang="en-US" sz="2800" dirty="0"/>
          </a:p>
          <a:p>
            <a:r>
              <a:rPr lang="fr-FR" sz="2800" dirty="0"/>
              <a:t>La responsabilité désigne également la capacité ou le pouvoir de </a:t>
            </a:r>
            <a:r>
              <a:rPr lang="fr-FR" sz="2800" b="1" dirty="0"/>
              <a:t>prendre soi-même des décisions</a:t>
            </a:r>
            <a:r>
              <a:rPr lang="fr-FR" sz="2800" dirty="0"/>
              <a:t>.</a:t>
            </a:r>
            <a:endParaRPr lang="en-US" sz="2800" dirty="0"/>
          </a:p>
        </p:txBody>
      </p:sp>
    </p:spTree>
    <p:extLst>
      <p:ext uri="{BB962C8B-B14F-4D97-AF65-F5344CB8AC3E}">
        <p14:creationId xmlns:p14="http://schemas.microsoft.com/office/powerpoint/2010/main" xmlns="" val="274321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D" b="1" dirty="0"/>
              <a:t>Gouvernance </a:t>
            </a:r>
            <a:r>
              <a:rPr lang="fr-CD" b="1" dirty="0" smtClean="0"/>
              <a:t>(4)</a:t>
            </a:r>
            <a:endParaRPr lang="en-US" dirty="0"/>
          </a:p>
        </p:txBody>
      </p:sp>
      <p:sp>
        <p:nvSpPr>
          <p:cNvPr id="3" name="Content Placeholder 2"/>
          <p:cNvSpPr>
            <a:spLocks noGrp="1"/>
          </p:cNvSpPr>
          <p:nvPr>
            <p:ph idx="1"/>
          </p:nvPr>
        </p:nvSpPr>
        <p:spPr>
          <a:xfrm>
            <a:off x="1694047" y="1264555"/>
            <a:ext cx="9618060" cy="5203622"/>
          </a:xfrm>
        </p:spPr>
        <p:txBody>
          <a:bodyPr>
            <a:noAutofit/>
          </a:bodyPr>
          <a:lstStyle/>
          <a:p>
            <a:pPr algn="just">
              <a:buFont typeface="+mj-lt"/>
              <a:buAutoNum type="alphaLcPeriod" startAt="2"/>
            </a:pPr>
            <a:r>
              <a:rPr lang="fr-CD" sz="2400" b="1" i="1" dirty="0">
                <a:effectLst>
                  <a:outerShdw blurRad="38100" dist="38100" dir="2700000" algn="tl">
                    <a:srgbClr val="000000">
                      <a:alpha val="43137"/>
                    </a:srgbClr>
                  </a:outerShdw>
                </a:effectLst>
              </a:rPr>
              <a:t>Principe de </a:t>
            </a:r>
            <a:r>
              <a:rPr lang="fr-CD" sz="2400" b="1" i="1" dirty="0" smtClean="0">
                <a:effectLst>
                  <a:outerShdw blurRad="38100" dist="38100" dir="2700000" algn="tl">
                    <a:srgbClr val="000000">
                      <a:alpha val="43137"/>
                    </a:srgbClr>
                  </a:outerShdw>
                </a:effectLst>
              </a:rPr>
              <a:t>transparence</a:t>
            </a:r>
            <a:endParaRPr lang="fr-CD" sz="2400" b="1" i="1" dirty="0">
              <a:effectLst>
                <a:outerShdw blurRad="38100" dist="38100" dir="2700000" algn="tl">
                  <a:srgbClr val="000000">
                    <a:alpha val="43137"/>
                  </a:srgbClr>
                </a:outerShdw>
              </a:effectLst>
            </a:endParaRPr>
          </a:p>
          <a:p>
            <a:pPr algn="just"/>
            <a:r>
              <a:rPr lang="fr-FR" sz="2400" dirty="0" smtClean="0"/>
              <a:t>Ce principe est utilisé </a:t>
            </a:r>
            <a:r>
              <a:rPr lang="fr-FR" sz="2400" dirty="0"/>
              <a:t>pour qualifier une pratique sociale guidée par la </a:t>
            </a:r>
            <a:r>
              <a:rPr lang="fr-FR" sz="2400" b="1" dirty="0"/>
              <a:t>sincérité</a:t>
            </a:r>
            <a:r>
              <a:rPr lang="fr-FR" sz="2400" dirty="0"/>
              <a:t> et une parfaite </a:t>
            </a:r>
            <a:r>
              <a:rPr lang="fr-FR" sz="2400" b="1" dirty="0"/>
              <a:t>accessibilité de l'</a:t>
            </a:r>
            <a:r>
              <a:rPr lang="fr-FR" sz="2400" dirty="0"/>
              <a:t>information dans les domaines qui concernent l'opinion publique. C'est aussi le souci de </a:t>
            </a:r>
            <a:r>
              <a:rPr lang="fr-FR" sz="2400" b="1" dirty="0"/>
              <a:t>rendre compte d'une activité</a:t>
            </a:r>
            <a:r>
              <a:rPr lang="fr-FR" sz="2400" dirty="0"/>
              <a:t>, de reconnaître ses erreurs. L'objectif premier de la transparence est d'établir une relation de confiance. Elle s'oppose à l'</a:t>
            </a:r>
            <a:r>
              <a:rPr lang="fr-FR" sz="2400" b="1" dirty="0"/>
              <a:t>opacité</a:t>
            </a:r>
            <a:r>
              <a:rPr lang="fr-FR" sz="2400" dirty="0"/>
              <a:t>.</a:t>
            </a:r>
            <a:endParaRPr lang="en-US" sz="2400" dirty="0"/>
          </a:p>
          <a:p>
            <a:pPr algn="just"/>
            <a:r>
              <a:rPr lang="fr-FR" sz="2400" dirty="0"/>
              <a:t>En </a:t>
            </a:r>
            <a:r>
              <a:rPr lang="fr-FR" sz="2400" b="1" dirty="0"/>
              <a:t>matière politique ou économique</a:t>
            </a:r>
            <a:r>
              <a:rPr lang="fr-FR" sz="2400" dirty="0"/>
              <a:t>, la transparence porte sur la connaissance des décisions et leurs motivations, sur la façon dont elles sont prises, sur les coûts réels des projets, sur les questions de sécurité du fait d'une activité ou d'un projet, sur l'accès à l'information, etc.</a:t>
            </a:r>
            <a:endParaRPr lang="en-US" sz="2400" dirty="0"/>
          </a:p>
        </p:txBody>
      </p:sp>
    </p:spTree>
    <p:extLst>
      <p:ext uri="{BB962C8B-B14F-4D97-AF65-F5344CB8AC3E}">
        <p14:creationId xmlns:p14="http://schemas.microsoft.com/office/powerpoint/2010/main" xmlns="" val="215747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659" y="0"/>
            <a:ext cx="8911687" cy="1280890"/>
          </a:xfrm>
        </p:spPr>
        <p:txBody>
          <a:bodyPr/>
          <a:lstStyle/>
          <a:p>
            <a:r>
              <a:rPr lang="fr-CD" b="1" dirty="0"/>
              <a:t>Gouvernance </a:t>
            </a:r>
            <a:r>
              <a:rPr lang="fr-CD" b="1" dirty="0" smtClean="0"/>
              <a:t>(5)</a:t>
            </a:r>
            <a:endParaRPr lang="en-US" dirty="0"/>
          </a:p>
        </p:txBody>
      </p:sp>
      <p:sp>
        <p:nvSpPr>
          <p:cNvPr id="3" name="Content Placeholder 2"/>
          <p:cNvSpPr>
            <a:spLocks noGrp="1"/>
          </p:cNvSpPr>
          <p:nvPr>
            <p:ph idx="1"/>
          </p:nvPr>
        </p:nvSpPr>
        <p:spPr>
          <a:xfrm>
            <a:off x="1937100" y="814938"/>
            <a:ext cx="9625263" cy="6163378"/>
          </a:xfrm>
        </p:spPr>
        <p:txBody>
          <a:bodyPr>
            <a:normAutofit fontScale="92500" lnSpcReduction="20000"/>
          </a:bodyPr>
          <a:lstStyle/>
          <a:p>
            <a:pPr marL="457200" indent="-457200">
              <a:lnSpc>
                <a:spcPct val="140000"/>
              </a:lnSpc>
              <a:spcBef>
                <a:spcPts val="600"/>
              </a:spcBef>
              <a:spcAft>
                <a:spcPts val="600"/>
              </a:spcAft>
              <a:buFont typeface="+mj-lt"/>
              <a:buAutoNum type="alphaLcPeriod" startAt="3"/>
            </a:pPr>
            <a:r>
              <a:rPr lang="fr-CD" sz="2400" b="1" i="1" dirty="0">
                <a:effectLst>
                  <a:outerShdw blurRad="38100" dist="38100" dir="2700000" algn="tl">
                    <a:srgbClr val="000000">
                      <a:alpha val="43137"/>
                    </a:srgbClr>
                  </a:outerShdw>
                </a:effectLst>
              </a:rPr>
              <a:t>Principe </a:t>
            </a:r>
            <a:r>
              <a:rPr lang="fr-CD" sz="2400" b="1" i="1" dirty="0" smtClean="0">
                <a:effectLst>
                  <a:outerShdw blurRad="38100" dist="38100" dir="2700000" algn="tl">
                    <a:srgbClr val="000000">
                      <a:alpha val="43137"/>
                    </a:srgbClr>
                  </a:outerShdw>
                </a:effectLst>
              </a:rPr>
              <a:t>d’état de droit</a:t>
            </a:r>
            <a:endParaRPr lang="fr-CD" sz="2400" b="1" i="1" dirty="0">
              <a:effectLst>
                <a:outerShdw blurRad="38100" dist="38100" dir="2700000" algn="tl">
                  <a:srgbClr val="000000">
                    <a:alpha val="43137"/>
                  </a:srgbClr>
                </a:outerShdw>
              </a:effectLst>
            </a:endParaRPr>
          </a:p>
          <a:p>
            <a:pPr>
              <a:lnSpc>
                <a:spcPct val="140000"/>
              </a:lnSpc>
              <a:spcBef>
                <a:spcPts val="600"/>
              </a:spcBef>
              <a:spcAft>
                <a:spcPts val="600"/>
              </a:spcAft>
            </a:pPr>
            <a:r>
              <a:rPr lang="fr-FR" dirty="0"/>
              <a:t>Un </a:t>
            </a:r>
            <a:r>
              <a:rPr lang="fr-FR" b="1" dirty="0"/>
              <a:t>Etat de droit</a:t>
            </a:r>
            <a:r>
              <a:rPr lang="fr-FR" dirty="0"/>
              <a:t> </a:t>
            </a:r>
            <a:r>
              <a:rPr lang="fr-FR" dirty="0" smtClean="0"/>
              <a:t>est </a:t>
            </a:r>
            <a:r>
              <a:rPr lang="fr-FR" dirty="0"/>
              <a:t>un système institutionnel dans lequel la puissance publique</a:t>
            </a:r>
            <a:r>
              <a:rPr lang="fr-FR" b="1" dirty="0"/>
              <a:t> est soumise au </a:t>
            </a:r>
            <a:r>
              <a:rPr lang="fr-FR" dirty="0"/>
              <a:t>droit. Il est fondé sur le principe </a:t>
            </a:r>
            <a:r>
              <a:rPr lang="fr-FR" dirty="0" smtClean="0"/>
              <a:t>essentiel au</a:t>
            </a:r>
            <a:r>
              <a:rPr lang="fr-FR" dirty="0"/>
              <a:t> </a:t>
            </a:r>
            <a:r>
              <a:rPr lang="fr-FR" dirty="0" smtClean="0"/>
              <a:t>respect</a:t>
            </a:r>
            <a:r>
              <a:rPr lang="fr-FR" dirty="0"/>
              <a:t> </a:t>
            </a:r>
            <a:r>
              <a:rPr lang="fr-FR" dirty="0" smtClean="0"/>
              <a:t>des</a:t>
            </a:r>
            <a:r>
              <a:rPr lang="fr-FR" dirty="0"/>
              <a:t> </a:t>
            </a:r>
            <a:r>
              <a:rPr lang="fr-FR" dirty="0" smtClean="0"/>
              <a:t>normes</a:t>
            </a:r>
            <a:r>
              <a:rPr lang="fr-FR" dirty="0"/>
              <a:t> </a:t>
            </a:r>
            <a:r>
              <a:rPr lang="fr-FR" dirty="0" smtClean="0"/>
              <a:t>juridiques (ou </a:t>
            </a:r>
            <a:r>
              <a:rPr lang="fr-FR" dirty="0"/>
              <a:t>"primauté du droit"), chacun étant soumis au même droit, que ce soit l'individu ou bien la puissance publique. Il est donc possible pour un particulier de contester les actions de l'Etat ou d'un dirigeant politique s'il les considère comme illégales.</a:t>
            </a:r>
            <a:endParaRPr lang="en-US" dirty="0"/>
          </a:p>
          <a:p>
            <a:pPr>
              <a:lnSpc>
                <a:spcPct val="140000"/>
              </a:lnSpc>
              <a:spcBef>
                <a:spcPts val="600"/>
              </a:spcBef>
              <a:spcAft>
                <a:spcPts val="600"/>
              </a:spcAft>
            </a:pPr>
            <a:r>
              <a:rPr lang="fr-FR" dirty="0"/>
              <a:t>L'Etat de droit est caractérisé par :</a:t>
            </a:r>
            <a:endParaRPr lang="en-US" dirty="0"/>
          </a:p>
          <a:p>
            <a:pPr lvl="0">
              <a:lnSpc>
                <a:spcPct val="140000"/>
              </a:lnSpc>
              <a:spcBef>
                <a:spcPts val="600"/>
              </a:spcBef>
              <a:spcAft>
                <a:spcPts val="600"/>
              </a:spcAft>
              <a:buFont typeface="Wingdings" panose="05000000000000000000" pitchFamily="2" charset="2"/>
              <a:buChar char="§"/>
            </a:pPr>
            <a:r>
              <a:rPr lang="fr-FR" dirty="0"/>
              <a:t>Une hiérarchie des normes, où chaque règle tire sa légitimité de sa conformité aux règles supérieures,</a:t>
            </a:r>
            <a:endParaRPr lang="en-US" dirty="0"/>
          </a:p>
          <a:p>
            <a:pPr lvl="0">
              <a:lnSpc>
                <a:spcPct val="140000"/>
              </a:lnSpc>
              <a:spcBef>
                <a:spcPts val="600"/>
              </a:spcBef>
              <a:spcAft>
                <a:spcPts val="600"/>
              </a:spcAft>
              <a:buFont typeface="Wingdings" panose="05000000000000000000" pitchFamily="2" charset="2"/>
              <a:buChar char="§"/>
            </a:pPr>
            <a:r>
              <a:rPr lang="fr-FR" dirty="0"/>
              <a:t>Une séparation des pouvoirs, organisée par une Constitution, notamment l'indépendance du pouvoir judiciaire par rapport aux pouvoirs exécutif et législatif,</a:t>
            </a:r>
            <a:endParaRPr lang="en-US" dirty="0"/>
          </a:p>
          <a:p>
            <a:pPr lvl="0">
              <a:lnSpc>
                <a:spcPct val="140000"/>
              </a:lnSpc>
              <a:spcBef>
                <a:spcPts val="600"/>
              </a:spcBef>
              <a:spcAft>
                <a:spcPts val="600"/>
              </a:spcAft>
              <a:buFont typeface="Wingdings" panose="05000000000000000000" pitchFamily="2" charset="2"/>
              <a:buChar char="§"/>
            </a:pPr>
            <a:r>
              <a:rPr lang="fr-FR" dirty="0"/>
              <a:t>l'égalité de tous, personnes physiques ou morales, </a:t>
            </a:r>
            <a:r>
              <a:rPr lang="fr-FR" b="1" dirty="0"/>
              <a:t>devant les </a:t>
            </a:r>
            <a:r>
              <a:rPr lang="fr-FR" dirty="0"/>
              <a:t>règles de droit,</a:t>
            </a:r>
            <a:endParaRPr lang="en-US" dirty="0"/>
          </a:p>
          <a:p>
            <a:pPr lvl="0">
              <a:lnSpc>
                <a:spcPct val="140000"/>
              </a:lnSpc>
              <a:spcBef>
                <a:spcPts val="600"/>
              </a:spcBef>
              <a:spcAft>
                <a:spcPts val="600"/>
              </a:spcAft>
              <a:buFont typeface="Wingdings" panose="05000000000000000000" pitchFamily="2" charset="2"/>
              <a:buChar char="§"/>
            </a:pPr>
            <a:r>
              <a:rPr lang="fr-FR" dirty="0"/>
              <a:t>la </a:t>
            </a:r>
            <a:r>
              <a:rPr lang="fr-FR" b="1" dirty="0"/>
              <a:t>soumission de l'Etat</a:t>
            </a:r>
            <a:r>
              <a:rPr lang="fr-FR" dirty="0"/>
              <a:t>, considéré comme une personne morale, au </a:t>
            </a:r>
            <a:r>
              <a:rPr lang="fr-FR" b="1" dirty="0"/>
              <a:t>respect des règles de droit</a:t>
            </a:r>
            <a:r>
              <a:rPr lang="fr-FR" dirty="0"/>
              <a:t>,</a:t>
            </a:r>
            <a:endParaRPr lang="en-US" dirty="0"/>
          </a:p>
          <a:p>
            <a:pPr lvl="0">
              <a:lnSpc>
                <a:spcPct val="140000"/>
              </a:lnSpc>
              <a:spcBef>
                <a:spcPts val="600"/>
              </a:spcBef>
              <a:spcAft>
                <a:spcPts val="600"/>
              </a:spcAft>
              <a:buFont typeface="Wingdings" panose="05000000000000000000" pitchFamily="2" charset="2"/>
              <a:buChar char="§"/>
            </a:pPr>
            <a:r>
              <a:rPr lang="fr-FR" dirty="0"/>
              <a:t>la responsabilité des gouvernants, face à leurs actes ou décisions</a:t>
            </a:r>
            <a:r>
              <a:rPr lang="fr-FR" dirty="0" smtClean="0"/>
              <a:t>.</a:t>
            </a:r>
            <a:endParaRPr lang="en-US" dirty="0"/>
          </a:p>
        </p:txBody>
      </p:sp>
    </p:spTree>
    <p:extLst>
      <p:ext uri="{BB962C8B-B14F-4D97-AF65-F5344CB8AC3E}">
        <p14:creationId xmlns:p14="http://schemas.microsoft.com/office/powerpoint/2010/main" xmlns="" val="315672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652" y="-88159"/>
            <a:ext cx="8911687" cy="1280890"/>
          </a:xfrm>
        </p:spPr>
        <p:txBody>
          <a:bodyPr/>
          <a:lstStyle/>
          <a:p>
            <a:r>
              <a:rPr lang="fr-CD" b="1" dirty="0"/>
              <a:t>Gouvernance </a:t>
            </a:r>
            <a:r>
              <a:rPr lang="fr-CD" b="1" dirty="0" smtClean="0"/>
              <a:t>(6)</a:t>
            </a:r>
            <a:endParaRPr lang="en-US" dirty="0"/>
          </a:p>
        </p:txBody>
      </p:sp>
      <p:sp>
        <p:nvSpPr>
          <p:cNvPr id="3" name="Content Placeholder 2"/>
          <p:cNvSpPr>
            <a:spLocks noGrp="1"/>
          </p:cNvSpPr>
          <p:nvPr>
            <p:ph idx="1"/>
          </p:nvPr>
        </p:nvSpPr>
        <p:spPr>
          <a:xfrm>
            <a:off x="1594585" y="680184"/>
            <a:ext cx="10597415" cy="6177816"/>
          </a:xfrm>
        </p:spPr>
        <p:txBody>
          <a:bodyPr>
            <a:noAutofit/>
          </a:bodyPr>
          <a:lstStyle/>
          <a:p>
            <a:pPr>
              <a:lnSpc>
                <a:spcPct val="120000"/>
              </a:lnSpc>
              <a:spcBef>
                <a:spcPts val="600"/>
              </a:spcBef>
              <a:spcAft>
                <a:spcPts val="600"/>
              </a:spcAft>
              <a:buFont typeface="+mj-lt"/>
              <a:buAutoNum type="alphaLcPeriod" startAt="4"/>
            </a:pPr>
            <a:r>
              <a:rPr lang="fr-CD" sz="2000" b="1" i="1" dirty="0">
                <a:effectLst>
                  <a:outerShdw blurRad="38100" dist="38100" dir="2700000" algn="tl">
                    <a:srgbClr val="000000">
                      <a:alpha val="43137"/>
                    </a:srgbClr>
                  </a:outerShdw>
                </a:effectLst>
              </a:rPr>
              <a:t>Principe </a:t>
            </a:r>
            <a:r>
              <a:rPr lang="fr-CD" sz="2000" b="1" i="1" dirty="0" smtClean="0">
                <a:effectLst>
                  <a:outerShdw blurRad="38100" dist="38100" dir="2700000" algn="tl">
                    <a:srgbClr val="000000">
                      <a:alpha val="43137"/>
                    </a:srgbClr>
                  </a:outerShdw>
                </a:effectLst>
              </a:rPr>
              <a:t>de participation</a:t>
            </a:r>
            <a:endParaRPr lang="fr-CD" sz="2000" b="1" i="1" dirty="0">
              <a:effectLst>
                <a:outerShdw blurRad="38100" dist="38100" dir="2700000" algn="tl">
                  <a:srgbClr val="000000">
                    <a:alpha val="43137"/>
                  </a:srgbClr>
                </a:outerShdw>
              </a:effectLst>
            </a:endParaRPr>
          </a:p>
          <a:p>
            <a:pPr>
              <a:lnSpc>
                <a:spcPct val="120000"/>
              </a:lnSpc>
              <a:spcBef>
                <a:spcPts val="600"/>
              </a:spcBef>
              <a:spcAft>
                <a:spcPts val="600"/>
              </a:spcAft>
            </a:pPr>
            <a:r>
              <a:rPr lang="fr-FR" sz="2000" dirty="0"/>
              <a:t>La </a:t>
            </a:r>
            <a:r>
              <a:rPr lang="fr-FR" sz="2000" b="1" dirty="0"/>
              <a:t>participation</a:t>
            </a:r>
            <a:r>
              <a:rPr lang="fr-FR" sz="2000" dirty="0"/>
              <a:t> est l'action de participer, de prendre part à quelque chose. Exemple : participation à une discussion.</a:t>
            </a:r>
            <a:endParaRPr lang="en-US" sz="2000" dirty="0"/>
          </a:p>
          <a:p>
            <a:pPr>
              <a:lnSpc>
                <a:spcPct val="120000"/>
              </a:lnSpc>
              <a:spcBef>
                <a:spcPts val="600"/>
              </a:spcBef>
              <a:spcAft>
                <a:spcPts val="600"/>
              </a:spcAft>
            </a:pPr>
            <a:r>
              <a:rPr lang="fr-FR" sz="2000" dirty="0"/>
              <a:t>En </a:t>
            </a:r>
            <a:r>
              <a:rPr lang="fr-FR" sz="2000" b="1" dirty="0"/>
              <a:t>politique</a:t>
            </a:r>
            <a:r>
              <a:rPr lang="fr-FR" sz="2000" dirty="0"/>
              <a:t>, la participation désigne les différents moyens qui permettent aux citoyens de contribuer aux décisions concernant une communauté. Elle est plus particulièrement recherchée dans les domaines de l'urbanisme et de l'environnement.</a:t>
            </a:r>
            <a:endParaRPr lang="en-US" sz="2000" dirty="0"/>
          </a:p>
          <a:p>
            <a:pPr>
              <a:lnSpc>
                <a:spcPct val="120000"/>
              </a:lnSpc>
              <a:spcBef>
                <a:spcPts val="600"/>
              </a:spcBef>
              <a:spcAft>
                <a:spcPts val="600"/>
              </a:spcAft>
            </a:pPr>
            <a:r>
              <a:rPr lang="fr-FR" sz="2000" dirty="0"/>
              <a:t>La </a:t>
            </a:r>
            <a:r>
              <a:rPr lang="fr-FR" sz="2000" b="1" dirty="0"/>
              <a:t>participation d'une entreprise dans une autre</a:t>
            </a:r>
            <a:r>
              <a:rPr lang="fr-FR" sz="2000" dirty="0"/>
              <a:t> est le pourcentage du capital qu'elle détient dans cette dernière. </a:t>
            </a:r>
            <a:r>
              <a:rPr lang="fr-FR" sz="2000" b="1" dirty="0"/>
              <a:t>La participation aux </a:t>
            </a:r>
            <a:r>
              <a:rPr lang="fr-FR" sz="2000" dirty="0"/>
              <a:t>bénéfices</a:t>
            </a:r>
            <a:r>
              <a:rPr lang="fr-FR" sz="2000" b="1" dirty="0"/>
              <a:t>.</a:t>
            </a:r>
            <a:endParaRPr lang="en-US" sz="2000" dirty="0"/>
          </a:p>
          <a:p>
            <a:pPr>
              <a:lnSpc>
                <a:spcPct val="120000"/>
              </a:lnSpc>
              <a:spcBef>
                <a:spcPts val="600"/>
              </a:spcBef>
              <a:spcAft>
                <a:spcPts val="600"/>
              </a:spcAft>
            </a:pPr>
            <a:r>
              <a:rPr lang="fr-FR" sz="2000" dirty="0" smtClean="0"/>
              <a:t>En France par exemple, la </a:t>
            </a:r>
            <a:r>
              <a:rPr lang="fr-FR" sz="2000" dirty="0"/>
              <a:t>participation est un dispositif légal, obligatoire pour les entreprises d'au moins 50 salariés, facultatif pour les autres, qui prévoit la distribution d'une partie des bénéfices aux salariés. Cette distribution est conditionnée par la signature d'un accord entre la direction de l'entreprise et les organisations représentatives du personnel. Elle peut être réalisée sous la forme d'un versement financier ou d'une distribution d'actions.</a:t>
            </a:r>
            <a:endParaRPr lang="en-US" sz="2000" dirty="0"/>
          </a:p>
          <a:p>
            <a:pPr>
              <a:lnSpc>
                <a:spcPct val="120000"/>
              </a:lnSpc>
              <a:spcBef>
                <a:spcPts val="600"/>
              </a:spcBef>
              <a:spcAft>
                <a:spcPts val="600"/>
              </a:spcAft>
            </a:pPr>
            <a:endParaRPr lang="en-US" sz="2000" dirty="0"/>
          </a:p>
        </p:txBody>
      </p:sp>
    </p:spTree>
    <p:extLst>
      <p:ext uri="{BB962C8B-B14F-4D97-AF65-F5344CB8AC3E}">
        <p14:creationId xmlns:p14="http://schemas.microsoft.com/office/powerpoint/2010/main" xmlns="" val="3673162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7652" t="15083" r="19451" b="10511"/>
          <a:stretch/>
        </p:blipFill>
        <p:spPr bwMode="auto">
          <a:xfrm>
            <a:off x="1384419" y="205099"/>
            <a:ext cx="9673839" cy="6652901"/>
          </a:xfrm>
          <a:prstGeom prst="rect">
            <a:avLst/>
          </a:prstGeom>
          <a:ln>
            <a:noFill/>
          </a:ln>
          <a:extLst>
            <a:ext uri="{53640926-AAD7-44D8-BBD7-CCE9431645EC}">
              <a14:shadowObscured xmlns:a14="http://schemas.microsoft.com/office/drawing/2010/main" xmlns=""/>
            </a:ext>
          </a:extLst>
        </p:spPr>
      </p:pic>
      <p:sp>
        <p:nvSpPr>
          <p:cNvPr id="6" name="TextBox 5"/>
          <p:cNvSpPr txBox="1"/>
          <p:nvPr/>
        </p:nvSpPr>
        <p:spPr>
          <a:xfrm>
            <a:off x="1734796" y="0"/>
            <a:ext cx="5845324" cy="646331"/>
          </a:xfrm>
          <a:prstGeom prst="rect">
            <a:avLst/>
          </a:prstGeom>
          <a:noFill/>
        </p:spPr>
        <p:txBody>
          <a:bodyPr wrap="square" rtlCol="0">
            <a:spAutoFit/>
          </a:bodyPr>
          <a:lstStyle/>
          <a:p>
            <a:r>
              <a:rPr lang="fr-CD" dirty="0" smtClean="0"/>
              <a:t>Défis de montage institutionnel pour le fonctionnement d’une bonne gouvernance</a:t>
            </a:r>
            <a:endParaRPr lang="en-US" dirty="0"/>
          </a:p>
        </p:txBody>
      </p:sp>
    </p:spTree>
    <p:extLst>
      <p:ext uri="{BB962C8B-B14F-4D97-AF65-F5344CB8AC3E}">
        <p14:creationId xmlns:p14="http://schemas.microsoft.com/office/powerpoint/2010/main" xmlns="" val="157876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536" y="31266"/>
            <a:ext cx="8911687" cy="789130"/>
          </a:xfrm>
        </p:spPr>
        <p:txBody>
          <a:bodyPr/>
          <a:lstStyle/>
          <a:p>
            <a:r>
              <a:rPr lang="fr-CD" b="1" dirty="0" smtClean="0"/>
              <a:t>Conclusion </a:t>
            </a:r>
            <a:endParaRPr lang="en-US" b="1" dirty="0"/>
          </a:p>
        </p:txBody>
      </p:sp>
      <p:sp>
        <p:nvSpPr>
          <p:cNvPr id="6" name="TextBox 5"/>
          <p:cNvSpPr txBox="1"/>
          <p:nvPr/>
        </p:nvSpPr>
        <p:spPr>
          <a:xfrm>
            <a:off x="1093863" y="573816"/>
            <a:ext cx="10485689" cy="2169825"/>
          </a:xfrm>
          <a:prstGeom prst="rect">
            <a:avLst/>
          </a:prstGeom>
          <a:noFill/>
        </p:spPr>
        <p:txBody>
          <a:bodyPr wrap="square" rtlCol="0">
            <a:spAutoFit/>
          </a:bodyPr>
          <a:lstStyle/>
          <a:p>
            <a:pPr marL="285750" indent="-285750">
              <a:lnSpc>
                <a:spcPct val="125000"/>
              </a:lnSpc>
              <a:spcBef>
                <a:spcPts val="600"/>
              </a:spcBef>
              <a:spcAft>
                <a:spcPts val="600"/>
              </a:spcAft>
              <a:buFont typeface="Wingdings" panose="05000000000000000000" pitchFamily="2" charset="2"/>
              <a:buChar char="ü"/>
            </a:pPr>
            <a:r>
              <a:rPr lang="fr-CD" sz="2000" b="1" dirty="0" smtClean="0"/>
              <a:t>La connaissance des principes moraux, le respect des orientations éthiques, de l’ordre déontologique ainsi que le souci d’appliquer les lois et réglementations et de faire constamment le bien ont fait du Jardin d’Eden un lieu où régnait la Bonne Gouvernance, c’est-à-dire un lieu où il faisait bon vivre.</a:t>
            </a:r>
          </a:p>
          <a:p>
            <a:pPr marL="285750" indent="-285750">
              <a:lnSpc>
                <a:spcPct val="125000"/>
              </a:lnSpc>
              <a:spcBef>
                <a:spcPts val="600"/>
              </a:spcBef>
              <a:spcAft>
                <a:spcPts val="600"/>
              </a:spcAft>
              <a:buFont typeface="Wingdings" panose="05000000000000000000" pitchFamily="2" charset="2"/>
              <a:buChar char="ü"/>
            </a:pPr>
            <a:r>
              <a:rPr lang="fr-CD" sz="2000" b="1" dirty="0" smtClean="0"/>
              <a:t>D’où la formule: BG = M + E + D + P</a:t>
            </a:r>
          </a:p>
        </p:txBody>
      </p:sp>
      <p:grpSp>
        <p:nvGrpSpPr>
          <p:cNvPr id="18" name="Group 17"/>
          <p:cNvGrpSpPr/>
          <p:nvPr/>
        </p:nvGrpSpPr>
        <p:grpSpPr>
          <a:xfrm>
            <a:off x="2518545" y="2743641"/>
            <a:ext cx="7392111" cy="4151611"/>
            <a:chOff x="2521010" y="3139020"/>
            <a:chExt cx="7392111" cy="4151611"/>
          </a:xfrm>
        </p:grpSpPr>
        <p:sp>
          <p:nvSpPr>
            <p:cNvPr id="12" name="Isosceles Triangle 11"/>
            <p:cNvSpPr/>
            <p:nvPr/>
          </p:nvSpPr>
          <p:spPr>
            <a:xfrm>
              <a:off x="3426863" y="3410213"/>
              <a:ext cx="4050705" cy="303375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07082" y="3139020"/>
              <a:ext cx="2717562" cy="369332"/>
            </a:xfrm>
            <a:prstGeom prst="rect">
              <a:avLst/>
            </a:prstGeom>
            <a:noFill/>
          </p:spPr>
          <p:txBody>
            <a:bodyPr wrap="square" rtlCol="0">
              <a:spAutoFit/>
            </a:bodyPr>
            <a:lstStyle/>
            <a:p>
              <a:r>
                <a:rPr lang="fr-CD" b="1" dirty="0" smtClean="0">
                  <a:effectLst>
                    <a:outerShdw blurRad="38100" dist="38100" dir="2700000" algn="tl">
                      <a:srgbClr val="000000">
                        <a:alpha val="43137"/>
                      </a:srgbClr>
                    </a:outerShdw>
                  </a:effectLst>
                </a:rPr>
                <a:t>Professionnalisme (P)</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7392110" y="6258424"/>
              <a:ext cx="2521011" cy="371093"/>
            </a:xfrm>
            <a:prstGeom prst="rect">
              <a:avLst/>
            </a:prstGeom>
            <a:noFill/>
          </p:spPr>
          <p:txBody>
            <a:bodyPr wrap="square" rtlCol="0">
              <a:spAutoFit/>
            </a:bodyPr>
            <a:lstStyle/>
            <a:p>
              <a:r>
                <a:rPr lang="fr-CD" b="1" dirty="0" smtClean="0">
                  <a:effectLst>
                    <a:outerShdw blurRad="38100" dist="38100" dir="2700000" algn="tl">
                      <a:srgbClr val="000000">
                        <a:alpha val="43137"/>
                      </a:srgbClr>
                    </a:outerShdw>
                  </a:effectLst>
                </a:rPr>
                <a:t>Déontologie (D)</a:t>
              </a:r>
              <a:endParaRPr lang="en-US" b="1" dirty="0">
                <a:effectLst>
                  <a:outerShdw blurRad="38100" dist="38100" dir="2700000" algn="tl">
                    <a:srgbClr val="000000">
                      <a:alpha val="43137"/>
                    </a:srgbClr>
                  </a:outerShdw>
                </a:effectLst>
              </a:endParaRPr>
            </a:p>
          </p:txBody>
        </p:sp>
        <p:sp>
          <p:nvSpPr>
            <p:cNvPr id="15" name="TextBox 14"/>
            <p:cNvSpPr txBox="1"/>
            <p:nvPr/>
          </p:nvSpPr>
          <p:spPr>
            <a:xfrm>
              <a:off x="2521010" y="6163655"/>
              <a:ext cx="1427148" cy="367470"/>
            </a:xfrm>
            <a:prstGeom prst="rect">
              <a:avLst/>
            </a:prstGeom>
            <a:noFill/>
          </p:spPr>
          <p:txBody>
            <a:bodyPr wrap="square" rtlCol="0">
              <a:spAutoFit/>
            </a:bodyPr>
            <a:lstStyle/>
            <a:p>
              <a:r>
                <a:rPr lang="fr-CD" b="1" dirty="0" smtClean="0">
                  <a:effectLst>
                    <a:outerShdw blurRad="38100" dist="38100" dir="2700000" algn="tl">
                      <a:srgbClr val="000000">
                        <a:alpha val="43137"/>
                      </a:srgbClr>
                    </a:outerShdw>
                  </a:effectLst>
                </a:rPr>
                <a:t>Ethique (E)</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747191" y="5124179"/>
              <a:ext cx="1666428" cy="369332"/>
            </a:xfrm>
            <a:prstGeom prst="rect">
              <a:avLst/>
            </a:prstGeom>
            <a:noFill/>
          </p:spPr>
          <p:txBody>
            <a:bodyPr wrap="square" rtlCol="0">
              <a:spAutoFit/>
            </a:bodyPr>
            <a:lstStyle/>
            <a:p>
              <a:pPr algn="ctr"/>
              <a:r>
                <a:rPr lang="fr-CD" b="1" dirty="0" smtClean="0">
                  <a:effectLst>
                    <a:outerShdw blurRad="38100" dist="38100" dir="2700000" algn="tl">
                      <a:srgbClr val="000000">
                        <a:alpha val="43137"/>
                      </a:srgbClr>
                    </a:outerShdw>
                  </a:effectLst>
                </a:rPr>
                <a:t>Morale (M)</a:t>
              </a:r>
              <a:endParaRPr lang="en-US" b="1" dirty="0">
                <a:effectLst>
                  <a:outerShdw blurRad="38100" dist="38100" dir="2700000" algn="tl">
                    <a:srgbClr val="000000">
                      <a:alpha val="43137"/>
                    </a:srgbClr>
                  </a:outerShdw>
                </a:effectLst>
              </a:endParaRPr>
            </a:p>
          </p:txBody>
        </p:sp>
        <p:sp>
          <p:nvSpPr>
            <p:cNvPr id="17" name="Oval 16"/>
            <p:cNvSpPr/>
            <p:nvPr/>
          </p:nvSpPr>
          <p:spPr>
            <a:xfrm>
              <a:off x="2999575" y="3410213"/>
              <a:ext cx="4939468" cy="388041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561734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068" y="0"/>
            <a:ext cx="8911687" cy="1280890"/>
          </a:xfrm>
        </p:spPr>
        <p:txBody>
          <a:bodyPr/>
          <a:lstStyle/>
          <a:p>
            <a:r>
              <a:rPr lang="fr-CD" b="1" dirty="0" smtClean="0"/>
              <a:t>Définitions des concepts (1)</a:t>
            </a:r>
            <a:endParaRPr lang="en-US" b="1" dirty="0"/>
          </a:p>
        </p:txBody>
      </p:sp>
      <p:sp>
        <p:nvSpPr>
          <p:cNvPr id="3" name="Content Placeholder 2"/>
          <p:cNvSpPr>
            <a:spLocks noGrp="1"/>
          </p:cNvSpPr>
          <p:nvPr>
            <p:ph idx="1"/>
          </p:nvPr>
        </p:nvSpPr>
        <p:spPr>
          <a:xfrm>
            <a:off x="1563881" y="1280890"/>
            <a:ext cx="9605471" cy="4778078"/>
          </a:xfrm>
        </p:spPr>
        <p:txBody>
          <a:bodyPr>
            <a:noAutofit/>
          </a:bodyPr>
          <a:lstStyle/>
          <a:p>
            <a:pPr marL="514350" indent="-514350" fontAlgn="base">
              <a:buFont typeface="+mj-lt"/>
              <a:buAutoNum type="arabicPeriod"/>
            </a:pPr>
            <a:r>
              <a:rPr lang="fr-FR" sz="2800" b="1" dirty="0" smtClean="0">
                <a:effectLst>
                  <a:outerShdw blurRad="38100" dist="38100" dir="2700000" algn="tl">
                    <a:srgbClr val="000000">
                      <a:alpha val="43137"/>
                    </a:srgbClr>
                  </a:outerShdw>
                </a:effectLst>
              </a:rPr>
              <a:t>Ethique</a:t>
            </a:r>
          </a:p>
          <a:p>
            <a:pPr fontAlgn="base"/>
            <a:r>
              <a:rPr lang="fr-FR" sz="2800" dirty="0" smtClean="0"/>
              <a:t>Le terme «</a:t>
            </a:r>
            <a:r>
              <a:rPr lang="fr-FR" sz="2800" b="1" dirty="0" smtClean="0">
                <a:effectLst>
                  <a:outerShdw blurRad="38100" dist="38100" dir="2700000" algn="tl">
                    <a:srgbClr val="000000">
                      <a:alpha val="43137"/>
                    </a:srgbClr>
                  </a:outerShdw>
                </a:effectLst>
              </a:rPr>
              <a:t> éthique » </a:t>
            </a:r>
            <a:r>
              <a:rPr lang="fr-FR" sz="2800" dirty="0" smtClean="0"/>
              <a:t>vient </a:t>
            </a:r>
            <a:r>
              <a:rPr lang="fr-FR" sz="2800" dirty="0"/>
              <a:t>du grec </a:t>
            </a:r>
            <a:r>
              <a:rPr lang="fr-FR" sz="2800" dirty="0" smtClean="0"/>
              <a:t>« ethos » qui signifie habitude, mœurs, coutumes ou façon de vivre en société </a:t>
            </a:r>
            <a:r>
              <a:rPr lang="fr-FR" sz="2800" dirty="0"/>
              <a:t>(« caractère </a:t>
            </a:r>
            <a:r>
              <a:rPr lang="fr-FR" sz="2800" dirty="0" smtClean="0"/>
              <a:t>»).</a:t>
            </a:r>
          </a:p>
          <a:p>
            <a:pPr fontAlgn="base"/>
            <a:r>
              <a:rPr lang="fr-FR" sz="2800" dirty="0" smtClean="0"/>
              <a:t>C’est la philosophie morale qui traite de la conduite, du comportement, des agissements de l’homme dans un milieu ou au sein d’une société.</a:t>
            </a:r>
          </a:p>
          <a:p>
            <a:pPr fontAlgn="base"/>
            <a:r>
              <a:rPr lang="fr-FR" sz="2800" dirty="0" smtClean="0"/>
              <a:t>Il </a:t>
            </a:r>
            <a:r>
              <a:rPr lang="fr-FR" sz="2800" dirty="0"/>
              <a:t>s’agit de l’étude de la morale et du déclenchement humain pour promouvoir les </a:t>
            </a:r>
            <a:r>
              <a:rPr lang="fr-FR" sz="2800" dirty="0" smtClean="0"/>
              <a:t>comportements souhaitables.</a:t>
            </a:r>
          </a:p>
          <a:p>
            <a:pPr fontAlgn="base"/>
            <a:endParaRPr lang="fr-FR" sz="2800" dirty="0"/>
          </a:p>
        </p:txBody>
      </p:sp>
    </p:spTree>
    <p:extLst>
      <p:ext uri="{BB962C8B-B14F-4D97-AF65-F5344CB8AC3E}">
        <p14:creationId xmlns:p14="http://schemas.microsoft.com/office/powerpoint/2010/main" xmlns="" val="205824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479" y="100680"/>
            <a:ext cx="8911687" cy="796628"/>
          </a:xfrm>
        </p:spPr>
        <p:txBody>
          <a:bodyPr/>
          <a:lstStyle/>
          <a:p>
            <a:r>
              <a:rPr lang="fr-CD" b="1" dirty="0"/>
              <a:t>Définitions des concepts </a:t>
            </a:r>
            <a:r>
              <a:rPr lang="fr-CD" b="1" dirty="0" smtClean="0"/>
              <a:t>(2)</a:t>
            </a:r>
            <a:endParaRPr lang="en-US" dirty="0"/>
          </a:p>
        </p:txBody>
      </p:sp>
      <p:sp>
        <p:nvSpPr>
          <p:cNvPr id="3" name="Content Placeholder 2"/>
          <p:cNvSpPr>
            <a:spLocks noGrp="1"/>
          </p:cNvSpPr>
          <p:nvPr>
            <p:ph idx="1"/>
          </p:nvPr>
        </p:nvSpPr>
        <p:spPr>
          <a:xfrm>
            <a:off x="2136449" y="897308"/>
            <a:ext cx="9231430" cy="5828232"/>
          </a:xfrm>
        </p:spPr>
        <p:txBody>
          <a:bodyPr>
            <a:noAutofit/>
          </a:bodyPr>
          <a:lstStyle/>
          <a:p>
            <a:pPr>
              <a:buFont typeface="+mj-lt"/>
              <a:buAutoNum type="arabicPeriod" startAt="2"/>
            </a:pPr>
            <a:r>
              <a:rPr lang="fr-CD" sz="2400" b="1" dirty="0" smtClean="0">
                <a:effectLst>
                  <a:outerShdw blurRad="38100" dist="38100" dir="2700000" algn="tl">
                    <a:srgbClr val="000000">
                      <a:alpha val="43137"/>
                    </a:srgbClr>
                  </a:outerShdw>
                </a:effectLst>
              </a:rPr>
              <a:t>Déontologie</a:t>
            </a:r>
          </a:p>
          <a:p>
            <a:r>
              <a:rPr lang="fr-CD" sz="2400" dirty="0" smtClean="0"/>
              <a:t>du grec « </a:t>
            </a:r>
            <a:r>
              <a:rPr lang="fr-CD" sz="2400" i="1" dirty="0" err="1" smtClean="0"/>
              <a:t>Deon-ontos</a:t>
            </a:r>
            <a:r>
              <a:rPr lang="fr-CD" sz="2400" i="1" dirty="0" smtClean="0"/>
              <a:t> »</a:t>
            </a:r>
            <a:r>
              <a:rPr lang="fr-CD" sz="2400" dirty="0" smtClean="0"/>
              <a:t> : ce que l’homme doit faire ou ce qu’il faut. « Logos »: Discours.</a:t>
            </a:r>
          </a:p>
          <a:p>
            <a:r>
              <a:rPr lang="fr-CD" sz="2400" dirty="0" smtClean="0"/>
              <a:t>Déontologie professionnelle : est l’ensemble de devoirs à remplir ou des obligations à observer dans l’exercice d’une profession ou d’un mandat.</a:t>
            </a:r>
          </a:p>
          <a:p>
            <a:pPr>
              <a:buFont typeface="+mj-lt"/>
              <a:buAutoNum type="arabicPeriod" startAt="3"/>
            </a:pPr>
            <a:r>
              <a:rPr lang="fr-CD" sz="2400" b="1" dirty="0" smtClean="0">
                <a:effectLst>
                  <a:outerShdw blurRad="38100" dist="38100" dir="2700000" algn="tl">
                    <a:srgbClr val="000000">
                      <a:alpha val="43137"/>
                    </a:srgbClr>
                  </a:outerShdw>
                </a:effectLst>
              </a:rPr>
              <a:t>Morale</a:t>
            </a:r>
          </a:p>
          <a:p>
            <a:r>
              <a:rPr lang="fr-CD" sz="2400" dirty="0"/>
              <a:t>est la science qui permet de distinguer le bien du mal, qui fixe les énoncés normatifs.</a:t>
            </a:r>
          </a:p>
          <a:p>
            <a:pPr>
              <a:buFont typeface="+mj-lt"/>
              <a:buAutoNum type="arabicPeriod" startAt="4"/>
            </a:pPr>
            <a:r>
              <a:rPr lang="fr-CD" sz="2400" b="1" dirty="0" smtClean="0">
                <a:effectLst>
                  <a:outerShdw blurRad="38100" dist="38100" dir="2700000" algn="tl">
                    <a:srgbClr val="000000">
                      <a:alpha val="43137"/>
                    </a:srgbClr>
                  </a:outerShdw>
                </a:effectLst>
              </a:rPr>
              <a:t>Professionnalisme:</a:t>
            </a:r>
          </a:p>
          <a:p>
            <a:r>
              <a:rPr lang="fr-CD" sz="2400" dirty="0" smtClean="0"/>
              <a:t>Maîtrise d’une profession (niveau de l’expertise),</a:t>
            </a:r>
          </a:p>
          <a:p>
            <a:r>
              <a:rPr lang="fr-CD" sz="2400" dirty="0" smtClean="0"/>
              <a:t>Grande compétence doublée du respect des valeurs éthiques et des devoirs professionnels.</a:t>
            </a:r>
            <a:endParaRPr lang="en-US" sz="2400" dirty="0"/>
          </a:p>
        </p:txBody>
      </p:sp>
    </p:spTree>
    <p:extLst>
      <p:ext uri="{BB962C8B-B14F-4D97-AF65-F5344CB8AC3E}">
        <p14:creationId xmlns:p14="http://schemas.microsoft.com/office/powerpoint/2010/main" xmlns="" val="235939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fontAlgn="base"/>
            <a:r>
              <a:rPr lang="fr-FR" dirty="0"/>
              <a:t>Une sentence éthique suppose l’élaboration d’un jugement moral et une norme qui détermine comment devraient agir les personnes intégrant une société.</a:t>
            </a:r>
          </a:p>
          <a:p>
            <a:pPr fontAlgn="base"/>
            <a:r>
              <a:rPr lang="fr-FR" dirty="0"/>
              <a:t>L’éthique professionnelle (ou la déontologie) a pour but de réglementer les activités qui ont lieu dans le cadre d’une profession. </a:t>
            </a:r>
          </a:p>
          <a:p>
            <a:pPr fontAlgn="base"/>
            <a:r>
              <a:rPr lang="fr-FR" dirty="0"/>
              <a:t>Il y a lieu de souligner que l’éthique, en général, n’est pas coercitive (elle n’impose pas de sanctions légales ou normatives).</a:t>
            </a:r>
          </a:p>
          <a:p>
            <a:pPr fontAlgn="base"/>
            <a:r>
              <a:rPr lang="fr-FR" dirty="0"/>
              <a:t>Cependant, l’éthique professionnelle peut être, dans une certaine mesure, dans les codes déontologiques régissant une activité professionnelle. </a:t>
            </a:r>
          </a:p>
          <a:p>
            <a:pPr fontAlgn="base"/>
            <a:r>
              <a:rPr lang="fr-FR" dirty="0"/>
              <a:t>La déontologie fait partie de ce que l’on appelle l’éthique normative et présente une série de principes et de règles devant être obligatoirement respectés.</a:t>
            </a:r>
            <a:endParaRPr lang="en-US" dirty="0"/>
          </a:p>
        </p:txBody>
      </p:sp>
    </p:spTree>
    <p:extLst>
      <p:ext uri="{BB962C8B-B14F-4D97-AF65-F5344CB8AC3E}">
        <p14:creationId xmlns:p14="http://schemas.microsoft.com/office/powerpoint/2010/main" xmlns="" val="150625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31004"/>
            <a:ext cx="8911687" cy="1280890"/>
          </a:xfrm>
        </p:spPr>
        <p:txBody>
          <a:bodyPr/>
          <a:lstStyle/>
          <a:p>
            <a:r>
              <a:rPr lang="fr-CD" b="1" dirty="0" smtClean="0"/>
              <a:t>Contexte : cadre de référence (1)</a:t>
            </a:r>
            <a:endParaRPr lang="en-US" b="1" dirty="0"/>
          </a:p>
        </p:txBody>
      </p:sp>
      <p:sp>
        <p:nvSpPr>
          <p:cNvPr id="3" name="Content Placeholder 2"/>
          <p:cNvSpPr>
            <a:spLocks noGrp="1"/>
          </p:cNvSpPr>
          <p:nvPr>
            <p:ph idx="1"/>
          </p:nvPr>
        </p:nvSpPr>
        <p:spPr>
          <a:xfrm>
            <a:off x="2585499" y="1511894"/>
            <a:ext cx="8915400" cy="4393250"/>
          </a:xfrm>
        </p:spPr>
        <p:txBody>
          <a:bodyPr>
            <a:noAutofit/>
          </a:bodyPr>
          <a:lstStyle/>
          <a:p>
            <a:r>
              <a:rPr lang="fr-CD" sz="2800" dirty="0" smtClean="0"/>
              <a:t>Dieu prit l’homme et le plaça dans le jardin d’Eden</a:t>
            </a:r>
          </a:p>
          <a:p>
            <a:r>
              <a:rPr lang="fr-CD" sz="2800" dirty="0" smtClean="0"/>
              <a:t>Travail de l’homme = le Cultiver et le Garder.</a:t>
            </a:r>
          </a:p>
          <a:p>
            <a:r>
              <a:rPr lang="fr-CD" sz="2800" dirty="0" smtClean="0"/>
              <a:t>Commandement:</a:t>
            </a:r>
          </a:p>
          <a:p>
            <a:pPr lvl="1"/>
            <a:r>
              <a:rPr lang="fr-CD" sz="2800" dirty="0" smtClean="0"/>
              <a:t>Tu pourras manger de tous les arbres du jardin</a:t>
            </a:r>
          </a:p>
          <a:p>
            <a:pPr lvl="1"/>
            <a:r>
              <a:rPr lang="fr-CD" sz="2800" dirty="0" smtClean="0"/>
              <a:t>Mais tu ne mangeras pas de l’arbre de la connaissance du </a:t>
            </a:r>
            <a:r>
              <a:rPr lang="fr-CD" sz="2800" u="sng" dirty="0" smtClean="0">
                <a:effectLst>
                  <a:outerShdw blurRad="38100" dist="38100" dir="2700000" algn="tl">
                    <a:srgbClr val="000000">
                      <a:alpha val="43137"/>
                    </a:srgbClr>
                  </a:outerShdw>
                </a:effectLst>
              </a:rPr>
              <a:t>Bien</a:t>
            </a:r>
            <a:r>
              <a:rPr lang="fr-CD" sz="2800" dirty="0" smtClean="0"/>
              <a:t> et du </a:t>
            </a:r>
            <a:r>
              <a:rPr lang="fr-CD" sz="2800" u="sng" dirty="0" smtClean="0">
                <a:effectLst>
                  <a:outerShdw blurRad="38100" dist="38100" dir="2700000" algn="tl">
                    <a:srgbClr val="000000">
                      <a:alpha val="43137"/>
                    </a:srgbClr>
                  </a:outerShdw>
                </a:effectLst>
              </a:rPr>
              <a:t>Mal</a:t>
            </a:r>
            <a:endParaRPr lang="fr-CD" sz="2800" b="1" dirty="0" smtClean="0">
              <a:effectLst>
                <a:outerShdw blurRad="38100" dist="38100" dir="2700000" algn="tl">
                  <a:srgbClr val="000000">
                    <a:alpha val="43137"/>
                  </a:srgbClr>
                </a:outerShdw>
              </a:effectLst>
            </a:endParaRPr>
          </a:p>
          <a:p>
            <a:pPr lvl="1"/>
            <a:r>
              <a:rPr lang="fr-CD" sz="2800" dirty="0" smtClean="0"/>
              <a:t>Car, le jour où tu en mangeras, tu mourras</a:t>
            </a:r>
          </a:p>
        </p:txBody>
      </p:sp>
    </p:spTree>
    <p:extLst>
      <p:ext uri="{BB962C8B-B14F-4D97-AF65-F5344CB8AC3E}">
        <p14:creationId xmlns:p14="http://schemas.microsoft.com/office/powerpoint/2010/main" xmlns="" val="398028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613" y="66497"/>
            <a:ext cx="8911687" cy="950453"/>
          </a:xfrm>
        </p:spPr>
        <p:txBody>
          <a:bodyPr/>
          <a:lstStyle/>
          <a:p>
            <a:r>
              <a:rPr lang="fr-CD" b="1" dirty="0"/>
              <a:t>Contexte : cadre de </a:t>
            </a:r>
            <a:r>
              <a:rPr lang="fr-CD" b="1" dirty="0" smtClean="0"/>
              <a:t>référence (2)</a:t>
            </a:r>
            <a:endParaRPr lang="en-US" dirty="0"/>
          </a:p>
        </p:txBody>
      </p:sp>
      <p:sp>
        <p:nvSpPr>
          <p:cNvPr id="3" name="Content Placeholder 2"/>
          <p:cNvSpPr>
            <a:spLocks noGrp="1"/>
          </p:cNvSpPr>
          <p:nvPr>
            <p:ph idx="1"/>
          </p:nvPr>
        </p:nvSpPr>
        <p:spPr>
          <a:xfrm>
            <a:off x="478568" y="1347387"/>
            <a:ext cx="5896599" cy="3777622"/>
          </a:xfrm>
        </p:spPr>
        <p:txBody>
          <a:bodyPr>
            <a:noAutofit/>
          </a:bodyPr>
          <a:lstStyle/>
          <a:p>
            <a:pPr>
              <a:buFont typeface="+mj-lt"/>
              <a:buAutoNum type="arabicPeriod"/>
            </a:pPr>
            <a:r>
              <a:rPr lang="fr-CD" sz="2000" b="1" dirty="0" smtClean="0">
                <a:effectLst>
                  <a:outerShdw blurRad="38100" dist="38100" dir="2700000" algn="tl">
                    <a:srgbClr val="000000">
                      <a:alpha val="43137"/>
                    </a:srgbClr>
                  </a:outerShdw>
                </a:effectLst>
              </a:rPr>
              <a:t>Ordre moral (principes moraux)</a:t>
            </a:r>
          </a:p>
          <a:p>
            <a:r>
              <a:rPr lang="fr-CD" sz="2000" dirty="0" smtClean="0"/>
              <a:t>Manger de tous les arbres = Bien (la vie)</a:t>
            </a:r>
          </a:p>
          <a:p>
            <a:r>
              <a:rPr lang="fr-CD" sz="2000" dirty="0" smtClean="0"/>
              <a:t>Ne pas manger l’arbre de vie = Bien (la vie)</a:t>
            </a:r>
          </a:p>
          <a:p>
            <a:r>
              <a:rPr lang="fr-CD" sz="2000" dirty="0" smtClean="0"/>
              <a:t>Manger de l’arbre de la connaissance du bien et du mal = Mal (la mort)</a:t>
            </a:r>
          </a:p>
          <a:p>
            <a:pPr>
              <a:buFont typeface="+mj-lt"/>
              <a:buAutoNum type="arabicPeriod" startAt="2"/>
            </a:pPr>
            <a:r>
              <a:rPr lang="fr-CD" sz="2000" b="1" dirty="0" smtClean="0">
                <a:effectLst>
                  <a:outerShdw blurRad="38100" dist="38100" dir="2700000" algn="tl">
                    <a:srgbClr val="000000">
                      <a:alpha val="43137"/>
                    </a:srgbClr>
                  </a:outerShdw>
                </a:effectLst>
              </a:rPr>
              <a:t>Ordre éthique (suggestions)</a:t>
            </a:r>
            <a:endParaRPr lang="fr-CD" sz="2000" b="1" dirty="0">
              <a:effectLst>
                <a:outerShdw blurRad="38100" dist="38100" dir="2700000" algn="tl">
                  <a:srgbClr val="000000">
                    <a:alpha val="43137"/>
                  </a:srgbClr>
                </a:outerShdw>
              </a:effectLst>
            </a:endParaRPr>
          </a:p>
          <a:p>
            <a:r>
              <a:rPr lang="fr-CD" sz="2000" dirty="0" smtClean="0"/>
              <a:t>Tu pourras manger de tous les arbres du jardin</a:t>
            </a:r>
          </a:p>
          <a:p>
            <a:r>
              <a:rPr lang="fr-CD" sz="2000" dirty="0" smtClean="0"/>
              <a:t>Tu ne mangeras pas de l’arbre de la connaissance du bien et du mal</a:t>
            </a:r>
            <a:endParaRPr lang="en-US" sz="2000" dirty="0"/>
          </a:p>
        </p:txBody>
      </p:sp>
      <p:sp>
        <p:nvSpPr>
          <p:cNvPr id="4" name="Content Placeholder 2"/>
          <p:cNvSpPr txBox="1">
            <a:spLocks/>
          </p:cNvSpPr>
          <p:nvPr/>
        </p:nvSpPr>
        <p:spPr>
          <a:xfrm>
            <a:off x="6467578" y="1407208"/>
            <a:ext cx="5631843" cy="46603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startAt="3"/>
            </a:pPr>
            <a:r>
              <a:rPr lang="fr-CD" b="1" dirty="0" smtClean="0">
                <a:effectLst>
                  <a:outerShdw blurRad="38100" dist="38100" dir="2700000" algn="tl">
                    <a:srgbClr val="000000">
                      <a:alpha val="43137"/>
                    </a:srgbClr>
                  </a:outerShdw>
                </a:effectLst>
              </a:rPr>
              <a:t>Ordre déontologique (assorti d’une sanction)</a:t>
            </a:r>
          </a:p>
          <a:p>
            <a:r>
              <a:rPr lang="fr-CD" dirty="0" smtClean="0"/>
              <a:t>Attention! Le jour où tu en mangeras, TU MOURRAS. (sanction)</a:t>
            </a:r>
          </a:p>
          <a:p>
            <a:pPr>
              <a:buFont typeface="+mj-lt"/>
              <a:buAutoNum type="arabicPeriod" startAt="4"/>
            </a:pPr>
            <a:r>
              <a:rPr lang="fr-CD" b="1" dirty="0" smtClean="0">
                <a:effectLst>
                  <a:outerShdw blurRad="38100" dist="38100" dir="2700000" algn="tl">
                    <a:srgbClr val="000000">
                      <a:alpha val="43137"/>
                    </a:srgbClr>
                  </a:outerShdw>
                </a:effectLst>
              </a:rPr>
              <a:t>Ordre lié au Professionnalisme</a:t>
            </a:r>
          </a:p>
          <a:p>
            <a:r>
              <a:rPr lang="fr-CD" dirty="0" smtClean="0"/>
              <a:t>Ils ont vécu plusieurs années dans le jardin,</a:t>
            </a:r>
          </a:p>
          <a:p>
            <a:r>
              <a:rPr lang="fr-CD" dirty="0" smtClean="0"/>
              <a:t>Ils connaissaient le Bien et le Mal,</a:t>
            </a:r>
          </a:p>
          <a:p>
            <a:r>
              <a:rPr lang="fr-CD" dirty="0" smtClean="0"/>
              <a:t>Ils ont respecté et appliqué l’ordre donné,</a:t>
            </a:r>
          </a:p>
          <a:p>
            <a:r>
              <a:rPr lang="fr-CD" dirty="0" smtClean="0"/>
              <a:t>Ils connaissaient la nécessité de faire le Bien pour vivre et la nécessité d’éviter le Mal pour ne pas mourir;</a:t>
            </a:r>
          </a:p>
          <a:p>
            <a:r>
              <a:rPr lang="fr-CD" dirty="0" smtClean="0"/>
              <a:t>Ils faisaient constamment le Bien;</a:t>
            </a:r>
          </a:p>
          <a:p>
            <a:pPr>
              <a:buFont typeface="Wingdings" panose="05000000000000000000" pitchFamily="2" charset="2"/>
              <a:buChar char="Ø"/>
            </a:pPr>
            <a:r>
              <a:rPr lang="fr-CD" b="1" i="1" dirty="0" smtClean="0">
                <a:effectLst>
                  <a:outerShdw blurRad="38100" dist="38100" dir="2700000" algn="tl">
                    <a:srgbClr val="000000">
                      <a:alpha val="43137"/>
                    </a:srgbClr>
                  </a:outerShdw>
                </a:effectLst>
              </a:rPr>
              <a:t>D’où, iles étaient des Professionnels du Jardin.</a:t>
            </a:r>
          </a:p>
        </p:txBody>
      </p:sp>
    </p:spTree>
    <p:extLst>
      <p:ext uri="{BB962C8B-B14F-4D97-AF65-F5344CB8AC3E}">
        <p14:creationId xmlns:p14="http://schemas.microsoft.com/office/powerpoint/2010/main" xmlns="" val="1800888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079" y="94271"/>
            <a:ext cx="8911687" cy="1280890"/>
          </a:xfrm>
        </p:spPr>
        <p:txBody>
          <a:bodyPr/>
          <a:lstStyle/>
          <a:p>
            <a:r>
              <a:rPr lang="fr-CD" b="1" dirty="0"/>
              <a:t>Contexte : cadre de référence </a:t>
            </a:r>
            <a:r>
              <a:rPr lang="fr-CD" b="1" dirty="0" smtClean="0"/>
              <a:t>(3)</a:t>
            </a:r>
            <a:endParaRPr lang="en-US" dirty="0"/>
          </a:p>
        </p:txBody>
      </p:sp>
      <p:sp>
        <p:nvSpPr>
          <p:cNvPr id="3" name="Content Placeholder 2"/>
          <p:cNvSpPr>
            <a:spLocks noGrp="1"/>
          </p:cNvSpPr>
          <p:nvPr>
            <p:ph idx="1"/>
          </p:nvPr>
        </p:nvSpPr>
        <p:spPr>
          <a:xfrm>
            <a:off x="709138" y="1340265"/>
            <a:ext cx="5264371" cy="4205956"/>
          </a:xfrm>
        </p:spPr>
        <p:txBody>
          <a:bodyPr>
            <a:normAutofit/>
          </a:bodyPr>
          <a:lstStyle/>
          <a:p>
            <a:pPr>
              <a:buFont typeface="+mj-lt"/>
              <a:buAutoNum type="arabicPeriod" startAt="5"/>
            </a:pPr>
            <a:r>
              <a:rPr lang="fr-CD" sz="2000" b="1" dirty="0" smtClean="0">
                <a:effectLst>
                  <a:outerShdw blurRad="38100" dist="38100" dir="2700000" algn="tl">
                    <a:srgbClr val="000000">
                      <a:alpha val="43137"/>
                    </a:srgbClr>
                  </a:outerShdw>
                </a:effectLst>
              </a:rPr>
              <a:t>Désobéissance</a:t>
            </a:r>
            <a:r>
              <a:rPr lang="fr-CD" sz="2000" dirty="0" smtClean="0"/>
              <a:t> : violation de la consigne/règles</a:t>
            </a:r>
          </a:p>
          <a:p>
            <a:pPr>
              <a:buFont typeface="+mj-lt"/>
              <a:buAutoNum type="arabicPeriod" startAt="6"/>
            </a:pPr>
            <a:r>
              <a:rPr lang="fr-CD" sz="2000" b="1" dirty="0" smtClean="0">
                <a:effectLst>
                  <a:outerShdw blurRad="38100" dist="38100" dir="2700000" algn="tl">
                    <a:srgbClr val="000000">
                      <a:alpha val="43137"/>
                    </a:srgbClr>
                  </a:outerShdw>
                </a:effectLst>
              </a:rPr>
              <a:t>Justification:</a:t>
            </a:r>
          </a:p>
          <a:p>
            <a:pPr lvl="1"/>
            <a:r>
              <a:rPr lang="fr-CD" sz="2000" dirty="0" smtClean="0"/>
              <a:t>Théorie de la fuite en avant;</a:t>
            </a:r>
          </a:p>
          <a:p>
            <a:pPr lvl="1"/>
            <a:r>
              <a:rPr lang="fr-CD" sz="2000" dirty="0" smtClean="0"/>
              <a:t>Fuite des responsabilités.</a:t>
            </a:r>
          </a:p>
          <a:p>
            <a:pPr>
              <a:buFont typeface="+mj-lt"/>
              <a:buAutoNum type="arabicPeriod" startAt="7"/>
            </a:pPr>
            <a:r>
              <a:rPr lang="fr-CD" sz="2000" b="1" dirty="0" smtClean="0">
                <a:effectLst>
                  <a:outerShdw blurRad="38100" dist="38100" dir="2700000" algn="tl">
                    <a:srgbClr val="000000">
                      <a:alpha val="43137"/>
                    </a:srgbClr>
                  </a:outerShdw>
                </a:effectLst>
              </a:rPr>
              <a:t>Sanctions négatives : remettre de l’ordre</a:t>
            </a:r>
            <a:r>
              <a:rPr lang="fr-CD" sz="2000" dirty="0" smtClean="0"/>
              <a:t>:</a:t>
            </a:r>
          </a:p>
          <a:p>
            <a:pPr lvl="1"/>
            <a:r>
              <a:rPr lang="fr-CD" sz="2000" dirty="0"/>
              <a:t>Sanctions morales: Remords, auto sanction, ils se cachent</a:t>
            </a:r>
          </a:p>
        </p:txBody>
      </p:sp>
      <p:sp>
        <p:nvSpPr>
          <p:cNvPr id="5" name="Content Placeholder 2"/>
          <p:cNvSpPr txBox="1">
            <a:spLocks/>
          </p:cNvSpPr>
          <p:nvPr/>
        </p:nvSpPr>
        <p:spPr>
          <a:xfrm>
            <a:off x="6330922" y="1147984"/>
            <a:ext cx="4965268" cy="47913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CD" sz="2000" dirty="0"/>
              <a:t>Sanctions éthiques: </a:t>
            </a:r>
          </a:p>
          <a:p>
            <a:pPr marL="0" indent="0">
              <a:buNone/>
            </a:pPr>
            <a:r>
              <a:rPr lang="fr-CD" sz="2000" b="1" dirty="0"/>
              <a:t>Le serpent:</a:t>
            </a:r>
          </a:p>
          <a:p>
            <a:pPr lvl="1">
              <a:buFont typeface="Arial" panose="020B0604020202020204" pitchFamily="34" charset="0"/>
              <a:buChar char="•"/>
            </a:pPr>
            <a:r>
              <a:rPr lang="fr-CD" sz="2000" dirty="0"/>
              <a:t>Tu seras maudit,</a:t>
            </a:r>
          </a:p>
          <a:p>
            <a:pPr lvl="1">
              <a:buFont typeface="Arial" panose="020B0604020202020204" pitchFamily="34" charset="0"/>
              <a:buChar char="•"/>
            </a:pPr>
            <a:r>
              <a:rPr lang="fr-CD" sz="2000" dirty="0" smtClean="0"/>
              <a:t>Tu </a:t>
            </a:r>
            <a:r>
              <a:rPr lang="fr-CD" sz="2000" dirty="0"/>
              <a:t>marcheras sur ton ventre</a:t>
            </a:r>
            <a:r>
              <a:rPr lang="fr-CD" sz="2000" dirty="0" smtClean="0"/>
              <a:t>,</a:t>
            </a:r>
          </a:p>
          <a:p>
            <a:pPr lvl="1">
              <a:buFont typeface="Arial" panose="020B0604020202020204" pitchFamily="34" charset="0"/>
              <a:buChar char="•"/>
            </a:pPr>
            <a:r>
              <a:rPr lang="fr-CD" sz="2000" dirty="0"/>
              <a:t>Tu mangeras de la poussière,</a:t>
            </a:r>
          </a:p>
          <a:p>
            <a:pPr lvl="1">
              <a:buFont typeface="Arial" panose="020B0604020202020204" pitchFamily="34" charset="0"/>
              <a:buChar char="•"/>
            </a:pPr>
            <a:r>
              <a:rPr lang="fr-CD" sz="2000" dirty="0"/>
              <a:t>La postérité de la femme t’écrasera la </a:t>
            </a:r>
            <a:r>
              <a:rPr lang="fr-CD" sz="2000" dirty="0" smtClean="0"/>
              <a:t>tête</a:t>
            </a:r>
            <a:endParaRPr lang="fr-CD" sz="2000" dirty="0"/>
          </a:p>
          <a:p>
            <a:pPr marL="0" indent="0">
              <a:buNone/>
            </a:pPr>
            <a:r>
              <a:rPr lang="fr-CD" sz="2000" b="1" dirty="0"/>
              <a:t>La femme:</a:t>
            </a:r>
          </a:p>
          <a:p>
            <a:pPr lvl="1">
              <a:buFont typeface="Arial" panose="020B0604020202020204" pitchFamily="34" charset="0"/>
              <a:buChar char="•"/>
            </a:pPr>
            <a:r>
              <a:rPr lang="fr-CD" sz="2000" dirty="0"/>
              <a:t>Tu enfanteras dans la douleur,</a:t>
            </a:r>
          </a:p>
          <a:p>
            <a:pPr lvl="1">
              <a:buFont typeface="Arial" panose="020B0604020202020204" pitchFamily="34" charset="0"/>
              <a:buChar char="•"/>
            </a:pPr>
            <a:r>
              <a:rPr lang="fr-CD" sz="2000" dirty="0"/>
              <a:t>L’homme dominera sur toi,</a:t>
            </a:r>
          </a:p>
          <a:p>
            <a:pPr lvl="1">
              <a:buFont typeface="Arial" panose="020B0604020202020204" pitchFamily="34" charset="0"/>
              <a:buChar char="•"/>
            </a:pPr>
            <a:r>
              <a:rPr lang="fr-CD" sz="2000" dirty="0"/>
              <a:t>Le serpent t’écrasera le </a:t>
            </a:r>
            <a:r>
              <a:rPr lang="fr-CD" sz="2000" dirty="0" smtClean="0"/>
              <a:t>talon</a:t>
            </a:r>
            <a:endParaRPr lang="en-US" sz="2000" dirty="0"/>
          </a:p>
        </p:txBody>
      </p:sp>
    </p:spTree>
    <p:extLst>
      <p:ext uri="{BB962C8B-B14F-4D97-AF65-F5344CB8AC3E}">
        <p14:creationId xmlns:p14="http://schemas.microsoft.com/office/powerpoint/2010/main" xmlns="" val="307619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284" y="119908"/>
            <a:ext cx="8911687" cy="1280890"/>
          </a:xfrm>
        </p:spPr>
        <p:txBody>
          <a:bodyPr/>
          <a:lstStyle/>
          <a:p>
            <a:r>
              <a:rPr lang="fr-CD" b="1" dirty="0"/>
              <a:t>Contexte : cadre de référence </a:t>
            </a:r>
            <a:r>
              <a:rPr lang="fr-CD" b="1" dirty="0" smtClean="0"/>
              <a:t>(4)</a:t>
            </a:r>
            <a:endParaRPr lang="en-US" dirty="0"/>
          </a:p>
        </p:txBody>
      </p:sp>
      <p:sp>
        <p:nvSpPr>
          <p:cNvPr id="3" name="Content Placeholder 2"/>
          <p:cNvSpPr>
            <a:spLocks noGrp="1"/>
          </p:cNvSpPr>
          <p:nvPr>
            <p:ph idx="1"/>
          </p:nvPr>
        </p:nvSpPr>
        <p:spPr>
          <a:xfrm>
            <a:off x="1095390" y="1244427"/>
            <a:ext cx="5068806" cy="3777622"/>
          </a:xfrm>
        </p:spPr>
        <p:txBody>
          <a:bodyPr>
            <a:normAutofit/>
          </a:bodyPr>
          <a:lstStyle/>
          <a:p>
            <a:pPr marL="0" indent="0">
              <a:buNone/>
            </a:pPr>
            <a:r>
              <a:rPr lang="fr-CD" sz="2000" b="1" dirty="0" smtClean="0"/>
              <a:t>L’homme</a:t>
            </a:r>
          </a:p>
          <a:p>
            <a:pPr lvl="1">
              <a:buFont typeface="Arial" panose="020B0604020202020204" pitchFamily="34" charset="0"/>
              <a:buChar char="•"/>
            </a:pPr>
            <a:r>
              <a:rPr lang="fr-CD" sz="2000" dirty="0" smtClean="0"/>
              <a:t>Le sol sera maudit à cause de toi</a:t>
            </a:r>
          </a:p>
          <a:p>
            <a:pPr lvl="1">
              <a:buFont typeface="Arial" panose="020B0604020202020204" pitchFamily="34" charset="0"/>
              <a:buChar char="•"/>
            </a:pPr>
            <a:r>
              <a:rPr lang="fr-CD" sz="2000" dirty="0" smtClean="0"/>
              <a:t>Tu mangeras l’herbe de la campagne</a:t>
            </a:r>
          </a:p>
          <a:p>
            <a:pPr lvl="1">
              <a:buFont typeface="Arial" panose="020B0604020202020204" pitchFamily="34" charset="0"/>
              <a:buChar char="•"/>
            </a:pPr>
            <a:r>
              <a:rPr lang="fr-CD" sz="2000" dirty="0" smtClean="0"/>
              <a:t>Tu mangeras à la sueur de ton front jusqu’à ce que tu retournes dans le sol</a:t>
            </a:r>
          </a:p>
          <a:p>
            <a:pPr lvl="1">
              <a:buFont typeface="Arial" panose="020B0604020202020204" pitchFamily="34" charset="0"/>
              <a:buChar char="•"/>
            </a:pPr>
            <a:r>
              <a:rPr lang="fr-CD" sz="2000" dirty="0" smtClean="0"/>
              <a:t>Tu es poussière et tu retourneras à la poussière.</a:t>
            </a:r>
            <a:endParaRPr lang="en-US" sz="2000" dirty="0"/>
          </a:p>
        </p:txBody>
      </p:sp>
      <p:sp>
        <p:nvSpPr>
          <p:cNvPr id="4" name="Content Placeholder 2"/>
          <p:cNvSpPr txBox="1">
            <a:spLocks/>
          </p:cNvSpPr>
          <p:nvPr/>
        </p:nvSpPr>
        <p:spPr>
          <a:xfrm>
            <a:off x="6813321" y="1132016"/>
            <a:ext cx="5068806"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CD" sz="2000" dirty="0" smtClean="0"/>
              <a:t>Sanctions professionnelles</a:t>
            </a:r>
          </a:p>
          <a:p>
            <a:pPr lvl="1">
              <a:buFont typeface="Arial" panose="020B0604020202020204" pitchFamily="34" charset="0"/>
              <a:buChar char="•"/>
            </a:pPr>
            <a:r>
              <a:rPr lang="fr-CD" sz="2000" dirty="0" smtClean="0"/>
              <a:t>Découverte de la corvée du travail: cultiver les champs, manger à la sueur de son front.</a:t>
            </a:r>
          </a:p>
          <a:p>
            <a:r>
              <a:rPr lang="fr-CD" sz="2000" dirty="0" smtClean="0"/>
              <a:t>Sanctions déontologiques</a:t>
            </a:r>
          </a:p>
          <a:p>
            <a:pPr lvl="1">
              <a:buFont typeface="Arial" panose="020B0604020202020204" pitchFamily="34" charset="0"/>
              <a:buChar char="•"/>
            </a:pPr>
            <a:r>
              <a:rPr lang="fr-CD" sz="2000" dirty="0" smtClean="0"/>
              <a:t>Exclusion du jardin,</a:t>
            </a:r>
          </a:p>
          <a:p>
            <a:pPr lvl="1">
              <a:buFont typeface="Arial" panose="020B0604020202020204" pitchFamily="34" charset="0"/>
              <a:buChar char="•"/>
            </a:pPr>
            <a:r>
              <a:rPr lang="fr-CD" sz="2000" dirty="0" smtClean="0"/>
              <a:t>La mort (mortalité).</a:t>
            </a:r>
          </a:p>
          <a:p>
            <a:r>
              <a:rPr lang="fr-CD" sz="2000" dirty="0" smtClean="0"/>
              <a:t>Situations aggravantes</a:t>
            </a:r>
          </a:p>
          <a:p>
            <a:pPr lvl="1">
              <a:buFont typeface="Arial" panose="020B0604020202020204" pitchFamily="34" charset="0"/>
              <a:buChar char="•"/>
            </a:pPr>
            <a:r>
              <a:rPr lang="fr-CD" sz="2000" dirty="0" smtClean="0"/>
              <a:t>Tourments éternels (enfer).</a:t>
            </a:r>
            <a:endParaRPr lang="en-US" sz="2000" dirty="0"/>
          </a:p>
        </p:txBody>
      </p:sp>
    </p:spTree>
    <p:extLst>
      <p:ext uri="{BB962C8B-B14F-4D97-AF65-F5344CB8AC3E}">
        <p14:creationId xmlns:p14="http://schemas.microsoft.com/office/powerpoint/2010/main" xmlns="" val="19231932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2436</TotalTime>
  <Words>1255</Words>
  <Application>Microsoft Office PowerPoint</Application>
  <PresentationFormat>Personnalisé</PresentationFormat>
  <Paragraphs>172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Wisp</vt:lpstr>
      <vt:lpstr>Éthique et Gouvernance </vt:lpstr>
      <vt:lpstr>Plan de la présentation</vt:lpstr>
      <vt:lpstr>Définitions des concepts (1)</vt:lpstr>
      <vt:lpstr>Définitions des concepts (2)</vt:lpstr>
      <vt:lpstr>Diapositive 5</vt:lpstr>
      <vt:lpstr>Contexte : cadre de référence (1)</vt:lpstr>
      <vt:lpstr>Contexte : cadre de référence (2)</vt:lpstr>
      <vt:lpstr>Contexte : cadre de référence (3)</vt:lpstr>
      <vt:lpstr>Contexte : cadre de référence (4)</vt:lpstr>
      <vt:lpstr>Application du cadre de référence sur le plan administratif (1)</vt:lpstr>
      <vt:lpstr>Application du cadre de référence sur le plan administratif (2)</vt:lpstr>
      <vt:lpstr>Principes d’éthique (1)</vt:lpstr>
      <vt:lpstr>Principes d’éthique (2)</vt:lpstr>
      <vt:lpstr>Principes d’éthique (3)</vt:lpstr>
      <vt:lpstr>Principes d’éthique (4)</vt:lpstr>
      <vt:lpstr>Valeurs de l’éthique (1)</vt:lpstr>
      <vt:lpstr>Valeurs de l’éthique (2)</vt:lpstr>
      <vt:lpstr>Gouvernance (1)</vt:lpstr>
      <vt:lpstr>Gouvernance (2)</vt:lpstr>
      <vt:lpstr>Gouvernance (3)</vt:lpstr>
      <vt:lpstr>Gouvernance (4)</vt:lpstr>
      <vt:lpstr>Gouvernance (5)</vt:lpstr>
      <vt:lpstr>Gouvernance (6)</vt:lpstr>
      <vt:lpstr>Diapositive 24</vt:lpstr>
      <vt:lpstr>Conclusion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Conventions sur le développement durable</dc:title>
  <dc:creator>Toirambe</dc:creator>
  <cp:lastModifiedBy>user</cp:lastModifiedBy>
  <cp:revision>137</cp:revision>
  <dcterms:created xsi:type="dcterms:W3CDTF">2020-12-08T04:24:12Z</dcterms:created>
  <dcterms:modified xsi:type="dcterms:W3CDTF">2007-10-30T01:19:45Z</dcterms:modified>
</cp:coreProperties>
</file>