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58" r:id="rId3"/>
    <p:sldId id="259" r:id="rId4"/>
    <p:sldId id="260" r:id="rId5"/>
    <p:sldId id="261" r:id="rId6"/>
    <p:sldId id="263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6" r:id="rId15"/>
    <p:sldId id="280" r:id="rId16"/>
    <p:sldId id="281" r:id="rId17"/>
    <p:sldId id="282" r:id="rId18"/>
    <p:sldId id="290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40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0FBC59-3227-429C-96AB-8CCCA8ECC087}" type="datetimeFigureOut">
              <a:rPr lang="en-US" smtClean="0"/>
              <a:pPr/>
              <a:t>10/30/2007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A6AB9D-B279-4CE5-BE2E-9F693A9419F4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77406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en-US" smtClean="0"/>
          </a:p>
        </p:txBody>
      </p:sp>
      <p:sp>
        <p:nvSpPr>
          <p:cNvPr id="1024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B028DA7-BF56-41A6-A654-40BBC4960356}" type="slidenum">
              <a:rPr lang="fr-FR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xmlns="" val="9583963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en-US" smtClean="0"/>
          </a:p>
        </p:txBody>
      </p:sp>
      <p:sp>
        <p:nvSpPr>
          <p:cNvPr id="1331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A182FA-CB19-467D-B611-2F44C2596FDD}" type="slidenum">
              <a:rPr lang="fr-FR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xmlns="" val="3705478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A0860-E229-46C3-943F-D5D68B32FFE4}" type="datetimeFigureOut">
              <a:rPr lang="en-US" smtClean="0"/>
              <a:pPr/>
              <a:t>10/30/2007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CDFE9-6982-40D0-8117-81DECC494E87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94759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A0860-E229-46C3-943F-D5D68B32FFE4}" type="datetimeFigureOut">
              <a:rPr lang="en-US" smtClean="0"/>
              <a:pPr/>
              <a:t>10/30/2007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CDFE9-6982-40D0-8117-81DECC494E87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5152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A0860-E229-46C3-943F-D5D68B32FFE4}" type="datetimeFigureOut">
              <a:rPr lang="en-US" smtClean="0"/>
              <a:pPr/>
              <a:t>10/30/2007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CDFE9-6982-40D0-8117-81DECC494E87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2435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A0860-E229-46C3-943F-D5D68B32FFE4}" type="datetimeFigureOut">
              <a:rPr lang="en-US" smtClean="0"/>
              <a:pPr/>
              <a:t>10/30/2007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CDFE9-6982-40D0-8117-81DECC494E87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92097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A0860-E229-46C3-943F-D5D68B32FFE4}" type="datetimeFigureOut">
              <a:rPr lang="en-US" smtClean="0"/>
              <a:pPr/>
              <a:t>10/30/2007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CDFE9-6982-40D0-8117-81DECC494E87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2755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A0860-E229-46C3-943F-D5D68B32FFE4}" type="datetimeFigureOut">
              <a:rPr lang="en-US" smtClean="0"/>
              <a:pPr/>
              <a:t>10/30/2007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CDFE9-6982-40D0-8117-81DECC494E87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41172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A0860-E229-46C3-943F-D5D68B32FFE4}" type="datetimeFigureOut">
              <a:rPr lang="en-US" smtClean="0"/>
              <a:pPr/>
              <a:t>10/30/2007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CDFE9-6982-40D0-8117-81DECC494E87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33955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A0860-E229-46C3-943F-D5D68B32FFE4}" type="datetimeFigureOut">
              <a:rPr lang="en-US" smtClean="0"/>
              <a:pPr/>
              <a:t>10/30/2007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CDFE9-6982-40D0-8117-81DECC494E87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0561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A0860-E229-46C3-943F-D5D68B32FFE4}" type="datetimeFigureOut">
              <a:rPr lang="en-US" smtClean="0"/>
              <a:pPr/>
              <a:t>10/30/2007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CDFE9-6982-40D0-8117-81DECC494E87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21773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A0860-E229-46C3-943F-D5D68B32FFE4}" type="datetimeFigureOut">
              <a:rPr lang="en-US" smtClean="0"/>
              <a:pPr/>
              <a:t>10/30/2007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CDFE9-6982-40D0-8117-81DECC494E87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49072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A0860-E229-46C3-943F-D5D68B32FFE4}" type="datetimeFigureOut">
              <a:rPr lang="en-US" smtClean="0"/>
              <a:pPr/>
              <a:t>10/30/2007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CDFE9-6982-40D0-8117-81DECC494E87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0668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A0860-E229-46C3-943F-D5D68B32FFE4}" type="datetimeFigureOut">
              <a:rPr lang="en-US" smtClean="0"/>
              <a:pPr/>
              <a:t>10/30/2007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CDFE9-6982-40D0-8117-81DECC494E87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94104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63538" y="609600"/>
            <a:ext cx="10648950" cy="661719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LES ASPECTS GENERAUX DU CODE DE CONDUITE DE L’AGENT PUBLIC DE L’ETAT</a:t>
            </a:r>
            <a:r>
              <a:rPr lang="fr-F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fr-F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fr-F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fr-F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Par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Robert MUNSI BUNKETE</a:t>
            </a:r>
            <a:br>
              <a:rPr lang="fr-F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</a:br>
            <a:r>
              <a:rPr lang="fr-F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Directeur Général Adjoint /OSCEP</a:t>
            </a:r>
            <a:r>
              <a:rPr lang="fr-F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fr-F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fr-F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fr-F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923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4"/>
          <p:cNvSpPr>
            <a:spLocks noGrp="1" noChangeArrowheads="1"/>
          </p:cNvSpPr>
          <p:nvPr>
            <p:ph idx="1"/>
          </p:nvPr>
        </p:nvSpPr>
        <p:spPr>
          <a:xfrm>
            <a:off x="1143000" y="412750"/>
            <a:ext cx="8839200" cy="6126163"/>
          </a:xfrm>
        </p:spPr>
        <p:txBody>
          <a:bodyPr lIns="91377" tIns="45689" rIns="91377" bIns="45689" rtlCol="0">
            <a:noAutofit/>
          </a:bodyPr>
          <a:lstStyle/>
          <a:p>
            <a:pPr algn="just" fontAlgn="auto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BE" sz="1100" dirty="0">
              <a:latin typeface="Arial Narrow" pitchFamily="34" charset="0"/>
            </a:endParaRPr>
          </a:p>
          <a:p>
            <a:pPr algn="just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fr-BE" sz="4000" dirty="0">
                <a:latin typeface="Arial Narrow" pitchFamily="34" charset="0"/>
              </a:rPr>
              <a:t> L’impartialité : sans parti pris;</a:t>
            </a:r>
          </a:p>
          <a:p>
            <a:pPr algn="just" fontAlgn="auto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BE" sz="1050" dirty="0">
              <a:latin typeface="Arial Narrow" pitchFamily="34" charset="0"/>
            </a:endParaRPr>
          </a:p>
          <a:p>
            <a:pPr algn="just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fr-BE" sz="4000" dirty="0">
                <a:latin typeface="Arial Narrow" pitchFamily="34" charset="0"/>
              </a:rPr>
              <a:t> La loyauté : la fidélité à tenir ses   engagements; exécuter  avec droiture ce qui  est demandé par l’autorité;</a:t>
            </a:r>
          </a:p>
          <a:p>
            <a:pPr algn="just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fr-BE" sz="4000" dirty="0">
                <a:latin typeface="Arial Narrow" pitchFamily="34" charset="0"/>
              </a:rPr>
              <a:t> Le civisme : le dévouement pour la patrie.</a:t>
            </a:r>
          </a:p>
          <a:p>
            <a:pPr algn="just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fr-BE" sz="4000" dirty="0">
                <a:latin typeface="Arial Narrow" pitchFamily="34" charset="0"/>
              </a:rPr>
              <a:t> La courtoisie : la politesse dans tous ses  actes.   </a:t>
            </a:r>
          </a:p>
          <a:p>
            <a:pPr algn="just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fr-BE" sz="4000" dirty="0">
                <a:latin typeface="Arial Narrow" pitchFamily="34" charset="0"/>
              </a:rPr>
              <a:t>Le devoir de réserve</a:t>
            </a:r>
            <a:r>
              <a:rPr lang="fr-BE" sz="4400" dirty="0">
                <a:latin typeface="Arial Narrow" pitchFamily="34" charset="0"/>
              </a:rPr>
              <a:t> : la confidentialité </a:t>
            </a:r>
          </a:p>
          <a:p>
            <a:pPr fontAlgn="auto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sz="4000" dirty="0">
              <a:latin typeface="Arial Narrow" pitchFamily="34" charset="0"/>
            </a:endParaRP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076">
              <a:defRPr/>
            </a:pPr>
            <a:fld id="{3AB1AAB4-DA8A-4A6D-811B-527F6857FBD8}" type="slidenum">
              <a:rPr lang="fr-FR"/>
              <a:pPr defTabSz="914076">
                <a:defRPr/>
              </a:pPr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3654865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re 1"/>
          <p:cNvSpPr>
            <a:spLocks noGrp="1"/>
          </p:cNvSpPr>
          <p:nvPr>
            <p:ph type="title"/>
          </p:nvPr>
        </p:nvSpPr>
        <p:spPr>
          <a:xfrm>
            <a:off x="1981200" y="2667000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sz="4800" b="1" smtClean="0">
                <a:latin typeface="Arial Narrow" pitchFamily="34" charset="0"/>
              </a:rPr>
              <a:t>Ossature  du Code de Conduite de l’Agent Publique de l’Etat</a:t>
            </a:r>
            <a:endParaRPr lang="en-US" sz="4800" b="1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93927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ChangeArrowheads="1"/>
          </p:cNvSpPr>
          <p:nvPr/>
        </p:nvSpPr>
        <p:spPr bwMode="auto">
          <a:xfrm>
            <a:off x="5943600" y="381000"/>
            <a:ext cx="1371600" cy="509588"/>
          </a:xfrm>
          <a:prstGeom prst="rect">
            <a:avLst/>
          </a:prstGeom>
          <a:solidFill>
            <a:srgbClr val="FF0000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Aft>
                <a:spcPts val="1000"/>
              </a:spcAft>
            </a:pPr>
            <a:r>
              <a:rPr lang="fr-FR" altLang="en-US" sz="2400" b="1">
                <a:solidFill>
                  <a:schemeClr val="bg1"/>
                </a:solidFill>
                <a:latin typeface="Arial Narrow" panose="020B0606020202030204" pitchFamily="34" charset="0"/>
              </a:rPr>
              <a:t>COCAPE</a:t>
            </a:r>
          </a:p>
          <a:p>
            <a:pPr eaLnBrk="1" hangingPunct="1"/>
            <a:endParaRPr lang="en-US" altLang="en-US" sz="2000">
              <a:solidFill>
                <a:schemeClr val="bg1"/>
              </a:solidFill>
            </a:endParaRPr>
          </a:p>
        </p:txBody>
      </p:sp>
      <p:sp>
        <p:nvSpPr>
          <p:cNvPr id="18435" name="Rectangle 4"/>
          <p:cNvSpPr>
            <a:spLocks noChangeArrowheads="1"/>
          </p:cNvSpPr>
          <p:nvPr/>
        </p:nvSpPr>
        <p:spPr bwMode="auto">
          <a:xfrm>
            <a:off x="2076450" y="1676400"/>
            <a:ext cx="666750" cy="428625"/>
          </a:xfrm>
          <a:prstGeom prst="rect">
            <a:avLst/>
          </a:prstGeom>
          <a:gradFill rotWithShape="0">
            <a:gsLst>
              <a:gs pos="0">
                <a:srgbClr val="95B3D7"/>
              </a:gs>
              <a:gs pos="50000">
                <a:srgbClr val="4F81BD"/>
              </a:gs>
              <a:gs pos="100000">
                <a:srgbClr val="95B3D7"/>
              </a:gs>
            </a:gsLst>
            <a:lin ang="5400000" scaled="1"/>
          </a:gradFill>
          <a:ln w="12700">
            <a:solidFill>
              <a:srgbClr val="4F81BD"/>
            </a:solidFill>
            <a:miter lim="800000"/>
            <a:headEnd/>
            <a:tailEnd/>
          </a:ln>
          <a:effectLst>
            <a:outerShdw dist="28398" dir="3806097" algn="ctr" rotWithShape="0">
              <a:srgbClr val="243F60"/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Aft>
                <a:spcPts val="1000"/>
              </a:spcAft>
            </a:pPr>
            <a:r>
              <a:rPr lang="fr-FR" altLang="en-US" sz="1600" b="1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T1</a:t>
            </a:r>
          </a:p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36" name="Rectangle 5"/>
          <p:cNvSpPr>
            <a:spLocks noChangeArrowheads="1"/>
          </p:cNvSpPr>
          <p:nvPr/>
        </p:nvSpPr>
        <p:spPr bwMode="auto">
          <a:xfrm>
            <a:off x="3733800" y="1676400"/>
            <a:ext cx="723900" cy="434975"/>
          </a:xfrm>
          <a:prstGeom prst="rect">
            <a:avLst/>
          </a:prstGeom>
          <a:gradFill rotWithShape="0">
            <a:gsLst>
              <a:gs pos="0">
                <a:srgbClr val="95B3D7"/>
              </a:gs>
              <a:gs pos="50000">
                <a:srgbClr val="4F81BD"/>
              </a:gs>
              <a:gs pos="100000">
                <a:srgbClr val="95B3D7"/>
              </a:gs>
            </a:gsLst>
            <a:lin ang="5400000" scaled="1"/>
          </a:gradFill>
          <a:ln w="12700">
            <a:solidFill>
              <a:srgbClr val="4F81BD"/>
            </a:solidFill>
            <a:miter lim="800000"/>
            <a:headEnd/>
            <a:tailEnd/>
          </a:ln>
          <a:effectLst>
            <a:outerShdw dist="28398" dir="3806097" algn="ctr" rotWithShape="0">
              <a:srgbClr val="243F60"/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Aft>
                <a:spcPts val="1000"/>
              </a:spcAft>
            </a:pPr>
            <a:r>
              <a:rPr lang="fr-FR" altLang="en-US" sz="1600" b="1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T2</a:t>
            </a:r>
          </a:p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37" name="Rectangle 6"/>
          <p:cNvSpPr>
            <a:spLocks noChangeArrowheads="1"/>
          </p:cNvSpPr>
          <p:nvPr/>
        </p:nvSpPr>
        <p:spPr bwMode="auto">
          <a:xfrm>
            <a:off x="5514975" y="1676400"/>
            <a:ext cx="733425" cy="434975"/>
          </a:xfrm>
          <a:prstGeom prst="rect">
            <a:avLst/>
          </a:prstGeom>
          <a:gradFill rotWithShape="0">
            <a:gsLst>
              <a:gs pos="0">
                <a:srgbClr val="95B3D7"/>
              </a:gs>
              <a:gs pos="50000">
                <a:srgbClr val="4F81BD"/>
              </a:gs>
              <a:gs pos="100000">
                <a:srgbClr val="95B3D7"/>
              </a:gs>
            </a:gsLst>
            <a:lin ang="5400000" scaled="1"/>
          </a:gradFill>
          <a:ln w="12700">
            <a:solidFill>
              <a:srgbClr val="4F81BD"/>
            </a:solidFill>
            <a:miter lim="800000"/>
            <a:headEnd/>
            <a:tailEnd/>
          </a:ln>
          <a:effectLst>
            <a:outerShdw dist="28398" dir="3806097" algn="ctr" rotWithShape="0">
              <a:srgbClr val="243F60"/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Aft>
                <a:spcPts val="1000"/>
              </a:spcAft>
            </a:pPr>
            <a:r>
              <a:rPr lang="fr-FR" altLang="en-US" sz="1600" b="1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T3</a:t>
            </a:r>
          </a:p>
          <a:p>
            <a:pPr eaLnBrk="1" hangingPunct="1"/>
            <a:endParaRPr lang="en-US" alt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38" name="Rectangle 7"/>
          <p:cNvSpPr>
            <a:spLocks noChangeArrowheads="1"/>
          </p:cNvSpPr>
          <p:nvPr/>
        </p:nvSpPr>
        <p:spPr bwMode="auto">
          <a:xfrm>
            <a:off x="7113588" y="1676400"/>
            <a:ext cx="669925" cy="434975"/>
          </a:xfrm>
          <a:prstGeom prst="rect">
            <a:avLst/>
          </a:prstGeom>
          <a:gradFill rotWithShape="0">
            <a:gsLst>
              <a:gs pos="0">
                <a:srgbClr val="95B3D7"/>
              </a:gs>
              <a:gs pos="50000">
                <a:srgbClr val="4F81BD"/>
              </a:gs>
              <a:gs pos="100000">
                <a:srgbClr val="95B3D7"/>
              </a:gs>
            </a:gsLst>
            <a:lin ang="5400000" scaled="1"/>
          </a:gradFill>
          <a:ln w="12700">
            <a:solidFill>
              <a:srgbClr val="4F81BD"/>
            </a:solidFill>
            <a:miter lim="800000"/>
            <a:headEnd/>
            <a:tailEnd/>
          </a:ln>
          <a:effectLst>
            <a:outerShdw dist="28398" dir="3806097" algn="ctr" rotWithShape="0">
              <a:srgbClr val="243F60"/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Aft>
                <a:spcPts val="1000"/>
              </a:spcAft>
            </a:pPr>
            <a:r>
              <a:rPr lang="fr-FR" altLang="en-US" sz="1600" b="1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T4</a:t>
            </a:r>
          </a:p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39" name="Rectangle 8"/>
          <p:cNvSpPr>
            <a:spLocks noChangeArrowheads="1"/>
          </p:cNvSpPr>
          <p:nvPr/>
        </p:nvSpPr>
        <p:spPr bwMode="auto">
          <a:xfrm>
            <a:off x="8686800" y="1676400"/>
            <a:ext cx="741363" cy="434975"/>
          </a:xfrm>
          <a:prstGeom prst="rect">
            <a:avLst/>
          </a:prstGeom>
          <a:gradFill rotWithShape="0">
            <a:gsLst>
              <a:gs pos="0">
                <a:srgbClr val="95B3D7"/>
              </a:gs>
              <a:gs pos="50000">
                <a:srgbClr val="4F81BD"/>
              </a:gs>
              <a:gs pos="100000">
                <a:srgbClr val="95B3D7"/>
              </a:gs>
            </a:gsLst>
            <a:lin ang="5400000" scaled="1"/>
          </a:gradFill>
          <a:ln w="12700">
            <a:solidFill>
              <a:srgbClr val="4F81BD"/>
            </a:solidFill>
            <a:miter lim="800000"/>
            <a:headEnd/>
            <a:tailEnd/>
          </a:ln>
          <a:effectLst>
            <a:outerShdw dist="28398" dir="3806097" algn="ctr" rotWithShape="0">
              <a:srgbClr val="243F60"/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Aft>
                <a:spcPts val="1000"/>
              </a:spcAft>
            </a:pPr>
            <a:r>
              <a:rPr lang="fr-FR" altLang="en-US" sz="1600" b="1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T5</a:t>
            </a:r>
          </a:p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40" name="Rectangle 9"/>
          <p:cNvSpPr>
            <a:spLocks noChangeArrowheads="1"/>
          </p:cNvSpPr>
          <p:nvPr/>
        </p:nvSpPr>
        <p:spPr bwMode="auto">
          <a:xfrm>
            <a:off x="9906000" y="1676400"/>
            <a:ext cx="733425" cy="434975"/>
          </a:xfrm>
          <a:prstGeom prst="rect">
            <a:avLst/>
          </a:prstGeom>
          <a:gradFill rotWithShape="0">
            <a:gsLst>
              <a:gs pos="0">
                <a:srgbClr val="95B3D7"/>
              </a:gs>
              <a:gs pos="50000">
                <a:srgbClr val="4F81BD"/>
              </a:gs>
              <a:gs pos="100000">
                <a:srgbClr val="95B3D7"/>
              </a:gs>
            </a:gsLst>
            <a:lin ang="5400000" scaled="1"/>
          </a:gradFill>
          <a:ln w="12700">
            <a:solidFill>
              <a:srgbClr val="4F81BD"/>
            </a:solidFill>
            <a:miter lim="800000"/>
            <a:headEnd/>
            <a:tailEnd/>
          </a:ln>
          <a:effectLst>
            <a:outerShdw dist="28398" dir="3806097" algn="ctr" rotWithShape="0">
              <a:srgbClr val="243F60"/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Aft>
                <a:spcPts val="1000"/>
              </a:spcAft>
            </a:pPr>
            <a:r>
              <a:rPr lang="fr-FR" altLang="en-US" sz="1600" b="1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T6</a:t>
            </a:r>
          </a:p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441" name="AutoShape 10"/>
          <p:cNvCxnSpPr>
            <a:cxnSpLocks noChangeShapeType="1"/>
          </p:cNvCxnSpPr>
          <p:nvPr/>
        </p:nvCxnSpPr>
        <p:spPr bwMode="auto">
          <a:xfrm>
            <a:off x="7315200" y="685800"/>
            <a:ext cx="3200400" cy="1588"/>
          </a:xfrm>
          <a:prstGeom prst="straightConnector1">
            <a:avLst/>
          </a:prstGeom>
          <a:noFill/>
          <a:ln w="762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8442" name="AutoShape 11"/>
          <p:cNvCxnSpPr>
            <a:cxnSpLocks noChangeShapeType="1"/>
            <a:endCxn id="18434" idx="1"/>
          </p:cNvCxnSpPr>
          <p:nvPr/>
        </p:nvCxnSpPr>
        <p:spPr bwMode="auto">
          <a:xfrm flipV="1">
            <a:off x="2366963" y="635000"/>
            <a:ext cx="3576637" cy="25400"/>
          </a:xfrm>
          <a:prstGeom prst="straightConnector1">
            <a:avLst/>
          </a:prstGeom>
          <a:noFill/>
          <a:ln w="762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8443" name="AutoShape 12"/>
          <p:cNvCxnSpPr>
            <a:cxnSpLocks noChangeShapeType="1"/>
          </p:cNvCxnSpPr>
          <p:nvPr/>
        </p:nvCxnSpPr>
        <p:spPr bwMode="auto">
          <a:xfrm>
            <a:off x="2401888" y="660400"/>
            <a:ext cx="1587" cy="993775"/>
          </a:xfrm>
          <a:prstGeom prst="straightConnector1">
            <a:avLst/>
          </a:prstGeom>
          <a:noFill/>
          <a:ln w="762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8444" name="AutoShape 13"/>
          <p:cNvCxnSpPr>
            <a:cxnSpLocks noChangeShapeType="1"/>
          </p:cNvCxnSpPr>
          <p:nvPr/>
        </p:nvCxnSpPr>
        <p:spPr bwMode="auto">
          <a:xfrm>
            <a:off x="4114800" y="660400"/>
            <a:ext cx="0" cy="993775"/>
          </a:xfrm>
          <a:prstGeom prst="straightConnector1">
            <a:avLst/>
          </a:prstGeom>
          <a:noFill/>
          <a:ln w="762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8445" name="AutoShape 14"/>
          <p:cNvCxnSpPr>
            <a:cxnSpLocks noChangeShapeType="1"/>
          </p:cNvCxnSpPr>
          <p:nvPr/>
        </p:nvCxnSpPr>
        <p:spPr bwMode="auto">
          <a:xfrm>
            <a:off x="5867400" y="660400"/>
            <a:ext cx="0" cy="1016000"/>
          </a:xfrm>
          <a:prstGeom prst="straightConnector1">
            <a:avLst/>
          </a:prstGeom>
          <a:noFill/>
          <a:ln w="762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8446" name="AutoShape 15"/>
          <p:cNvCxnSpPr>
            <a:cxnSpLocks noChangeShapeType="1"/>
          </p:cNvCxnSpPr>
          <p:nvPr/>
        </p:nvCxnSpPr>
        <p:spPr bwMode="auto">
          <a:xfrm>
            <a:off x="7404100" y="690563"/>
            <a:ext cx="0" cy="985837"/>
          </a:xfrm>
          <a:prstGeom prst="straightConnector1">
            <a:avLst/>
          </a:prstGeom>
          <a:noFill/>
          <a:ln w="762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8447" name="AutoShape 16"/>
          <p:cNvCxnSpPr>
            <a:cxnSpLocks noChangeShapeType="1"/>
          </p:cNvCxnSpPr>
          <p:nvPr/>
        </p:nvCxnSpPr>
        <p:spPr bwMode="auto">
          <a:xfrm>
            <a:off x="9067800" y="690563"/>
            <a:ext cx="0" cy="963612"/>
          </a:xfrm>
          <a:prstGeom prst="straightConnector1">
            <a:avLst/>
          </a:prstGeom>
          <a:noFill/>
          <a:ln w="762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8448" name="AutoShape 17"/>
          <p:cNvCxnSpPr>
            <a:cxnSpLocks noChangeShapeType="1"/>
          </p:cNvCxnSpPr>
          <p:nvPr/>
        </p:nvCxnSpPr>
        <p:spPr bwMode="auto">
          <a:xfrm>
            <a:off x="10515600" y="660400"/>
            <a:ext cx="0" cy="993775"/>
          </a:xfrm>
          <a:prstGeom prst="straightConnector1">
            <a:avLst/>
          </a:prstGeom>
          <a:noFill/>
          <a:ln w="762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8449" name="Rectangle 18"/>
          <p:cNvSpPr>
            <a:spLocks noChangeArrowheads="1"/>
          </p:cNvSpPr>
          <p:nvPr/>
        </p:nvSpPr>
        <p:spPr bwMode="auto">
          <a:xfrm>
            <a:off x="1482725" y="1752600"/>
            <a:ext cx="574675" cy="3317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Aft>
                <a:spcPts val="1000"/>
              </a:spcAft>
            </a:pPr>
            <a:r>
              <a:rPr lang="fr-FR" altLang="en-US" sz="1200" b="1">
                <a:latin typeface="Arial Narrow" panose="020B0606020202030204" pitchFamily="34" charset="0"/>
              </a:rPr>
              <a:t>Titres</a:t>
            </a:r>
          </a:p>
          <a:p>
            <a:pPr eaLnBrk="1" hangingPunct="1"/>
            <a:endParaRPr lang="en-US" altLang="en-US"/>
          </a:p>
        </p:txBody>
      </p:sp>
      <p:sp>
        <p:nvSpPr>
          <p:cNvPr id="18450" name="Oval 19"/>
          <p:cNvSpPr>
            <a:spLocks noChangeArrowheads="1"/>
          </p:cNvSpPr>
          <p:nvPr/>
        </p:nvSpPr>
        <p:spPr bwMode="auto">
          <a:xfrm>
            <a:off x="2133600" y="2489200"/>
            <a:ext cx="762000" cy="558800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Aft>
                <a:spcPts val="1000"/>
              </a:spcAft>
            </a:pPr>
            <a:r>
              <a:rPr lang="fr-FR" altLang="en-US" sz="1400" b="1">
                <a:solidFill>
                  <a:schemeClr val="bg1"/>
                </a:solidFill>
                <a:latin typeface="Arial Narrow" panose="020B0606020202030204" pitchFamily="34" charset="0"/>
              </a:rPr>
              <a:t>DIGE</a:t>
            </a:r>
          </a:p>
          <a:p>
            <a:pPr eaLnBrk="1" hangingPunct="1"/>
            <a:endParaRPr lang="en-US" altLang="en-US" sz="1400">
              <a:solidFill>
                <a:schemeClr val="bg1"/>
              </a:solidFill>
            </a:endParaRPr>
          </a:p>
        </p:txBody>
      </p:sp>
      <p:sp>
        <p:nvSpPr>
          <p:cNvPr id="18451" name="Oval 20"/>
          <p:cNvSpPr>
            <a:spLocks noChangeArrowheads="1"/>
          </p:cNvSpPr>
          <p:nvPr/>
        </p:nvSpPr>
        <p:spPr bwMode="auto">
          <a:xfrm>
            <a:off x="3657600" y="2470150"/>
            <a:ext cx="914400" cy="500063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Aft>
                <a:spcPts val="1000"/>
              </a:spcAft>
            </a:pPr>
            <a:r>
              <a:rPr lang="fr-FR" altLang="en-US" sz="1500" b="1">
                <a:solidFill>
                  <a:schemeClr val="bg1"/>
                </a:solidFill>
                <a:latin typeface="Arial Narrow" panose="020B0606020202030204" pitchFamily="34" charset="0"/>
              </a:rPr>
              <a:t>RECO</a:t>
            </a:r>
          </a:p>
          <a:p>
            <a:pPr eaLnBrk="1" hangingPunct="1"/>
            <a:endParaRPr lang="en-US" altLang="en-US" sz="1500">
              <a:solidFill>
                <a:schemeClr val="bg1"/>
              </a:solidFill>
            </a:endParaRPr>
          </a:p>
        </p:txBody>
      </p:sp>
      <p:sp>
        <p:nvSpPr>
          <p:cNvPr id="18452" name="Oval 21"/>
          <p:cNvSpPr>
            <a:spLocks noChangeArrowheads="1"/>
          </p:cNvSpPr>
          <p:nvPr/>
        </p:nvSpPr>
        <p:spPr bwMode="auto">
          <a:xfrm>
            <a:off x="5410200" y="2489200"/>
            <a:ext cx="1069975" cy="482600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Aft>
                <a:spcPts val="1000"/>
              </a:spcAft>
            </a:pPr>
            <a:r>
              <a:rPr lang="fr-FR" altLang="en-US" sz="1600" b="1">
                <a:solidFill>
                  <a:schemeClr val="bg1"/>
                </a:solidFill>
                <a:latin typeface="Arial Narrow" panose="020B0606020202030204" pitchFamily="34" charset="0"/>
              </a:rPr>
              <a:t>PROT</a:t>
            </a:r>
          </a:p>
          <a:p>
            <a:pPr eaLnBrk="1" hangingPunct="1"/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18453" name="Oval 22"/>
          <p:cNvSpPr>
            <a:spLocks noChangeArrowheads="1"/>
          </p:cNvSpPr>
          <p:nvPr/>
        </p:nvSpPr>
        <p:spPr bwMode="auto">
          <a:xfrm>
            <a:off x="6727825" y="2489200"/>
            <a:ext cx="1654175" cy="558800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Aft>
                <a:spcPts val="1000"/>
              </a:spcAft>
            </a:pPr>
            <a:r>
              <a:rPr lang="fr-FR" altLang="en-US" sz="1400" b="1">
                <a:solidFill>
                  <a:schemeClr val="bg1"/>
                </a:solidFill>
                <a:latin typeface="Arial Narrow" panose="020B0606020202030204" pitchFamily="34" charset="0"/>
              </a:rPr>
              <a:t>PROCOPREP</a:t>
            </a:r>
          </a:p>
          <a:p>
            <a:pPr eaLnBrk="1" hangingPunct="1"/>
            <a:endParaRPr lang="en-US" altLang="en-US" sz="1400">
              <a:solidFill>
                <a:schemeClr val="bg1"/>
              </a:solidFill>
            </a:endParaRPr>
          </a:p>
        </p:txBody>
      </p:sp>
      <p:sp>
        <p:nvSpPr>
          <p:cNvPr id="18454" name="Oval 23"/>
          <p:cNvSpPr>
            <a:spLocks noChangeArrowheads="1"/>
          </p:cNvSpPr>
          <p:nvPr/>
        </p:nvSpPr>
        <p:spPr bwMode="auto">
          <a:xfrm>
            <a:off x="8610600" y="2514600"/>
            <a:ext cx="896938" cy="533400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Aft>
                <a:spcPts val="1000"/>
              </a:spcAft>
            </a:pPr>
            <a:r>
              <a:rPr lang="fr-FR" altLang="en-US" sz="1700" b="1">
                <a:solidFill>
                  <a:schemeClr val="bg1"/>
                </a:solidFill>
                <a:latin typeface="Arial Narrow" panose="020B0606020202030204" pitchFamily="34" charset="0"/>
              </a:rPr>
              <a:t>REDI</a:t>
            </a:r>
          </a:p>
          <a:p>
            <a:pPr eaLnBrk="1" hangingPunct="1"/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18455" name="Oval 24"/>
          <p:cNvSpPr>
            <a:spLocks noChangeArrowheads="1"/>
          </p:cNvSpPr>
          <p:nvPr/>
        </p:nvSpPr>
        <p:spPr bwMode="auto">
          <a:xfrm>
            <a:off x="9829800" y="2481263"/>
            <a:ext cx="762000" cy="490537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Aft>
                <a:spcPts val="1000"/>
              </a:spcAft>
            </a:pPr>
            <a:r>
              <a:rPr lang="fr-FR" altLang="en-US" sz="1600" b="1">
                <a:solidFill>
                  <a:schemeClr val="bg1"/>
                </a:solidFill>
                <a:latin typeface="Arial Narrow" panose="020B0606020202030204" pitchFamily="34" charset="0"/>
              </a:rPr>
              <a:t>DIFI</a:t>
            </a:r>
          </a:p>
          <a:p>
            <a:pPr eaLnBrk="1" hangingPunct="1"/>
            <a:endParaRPr lang="en-US" altLang="en-US" sz="1600">
              <a:solidFill>
                <a:schemeClr val="bg1"/>
              </a:solidFill>
            </a:endParaRPr>
          </a:p>
        </p:txBody>
      </p:sp>
      <p:cxnSp>
        <p:nvCxnSpPr>
          <p:cNvPr id="18456" name="AutoShape 25"/>
          <p:cNvCxnSpPr>
            <a:cxnSpLocks noChangeShapeType="1"/>
          </p:cNvCxnSpPr>
          <p:nvPr/>
        </p:nvCxnSpPr>
        <p:spPr bwMode="auto">
          <a:xfrm>
            <a:off x="2438400" y="2111375"/>
            <a:ext cx="0" cy="377825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8457" name="AutoShape 26"/>
          <p:cNvCxnSpPr>
            <a:cxnSpLocks noChangeShapeType="1"/>
          </p:cNvCxnSpPr>
          <p:nvPr/>
        </p:nvCxnSpPr>
        <p:spPr bwMode="auto">
          <a:xfrm>
            <a:off x="4114800" y="2111375"/>
            <a:ext cx="0" cy="37782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8458" name="AutoShape 27"/>
          <p:cNvCxnSpPr>
            <a:cxnSpLocks noChangeShapeType="1"/>
          </p:cNvCxnSpPr>
          <p:nvPr/>
        </p:nvCxnSpPr>
        <p:spPr bwMode="auto">
          <a:xfrm>
            <a:off x="5867400" y="2105025"/>
            <a:ext cx="0" cy="37782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8459" name="AutoShape 28"/>
          <p:cNvCxnSpPr>
            <a:cxnSpLocks noChangeShapeType="1"/>
          </p:cNvCxnSpPr>
          <p:nvPr/>
        </p:nvCxnSpPr>
        <p:spPr bwMode="auto">
          <a:xfrm>
            <a:off x="7442200" y="2143125"/>
            <a:ext cx="0" cy="37782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8460" name="AutoShape 29"/>
          <p:cNvCxnSpPr>
            <a:cxnSpLocks noChangeShapeType="1"/>
          </p:cNvCxnSpPr>
          <p:nvPr/>
        </p:nvCxnSpPr>
        <p:spPr bwMode="auto">
          <a:xfrm>
            <a:off x="9067800" y="2143125"/>
            <a:ext cx="0" cy="37782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8461" name="AutoShape 31"/>
          <p:cNvCxnSpPr>
            <a:cxnSpLocks noChangeShapeType="1"/>
          </p:cNvCxnSpPr>
          <p:nvPr/>
        </p:nvCxnSpPr>
        <p:spPr bwMode="auto">
          <a:xfrm>
            <a:off x="2508250" y="2970213"/>
            <a:ext cx="476250" cy="107315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8462" name="Rectangle 32"/>
          <p:cNvSpPr>
            <a:spLocks noChangeArrowheads="1"/>
          </p:cNvSpPr>
          <p:nvPr/>
        </p:nvSpPr>
        <p:spPr bwMode="auto">
          <a:xfrm>
            <a:off x="1447800" y="4011613"/>
            <a:ext cx="574675" cy="330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Aft>
                <a:spcPts val="1000"/>
              </a:spcAft>
            </a:pPr>
            <a:r>
              <a:rPr lang="fr-FR" altLang="en-US" sz="1200" b="1">
                <a:latin typeface="Arial Narrow" panose="020B0606020202030204" pitchFamily="34" charset="0"/>
              </a:rPr>
              <a:t>Chap.</a:t>
            </a:r>
          </a:p>
          <a:p>
            <a:pPr eaLnBrk="1" hangingPunct="1"/>
            <a:endParaRPr lang="en-US" altLang="en-US"/>
          </a:p>
        </p:txBody>
      </p:sp>
      <p:cxnSp>
        <p:nvCxnSpPr>
          <p:cNvPr id="18463" name="AutoShape 33"/>
          <p:cNvCxnSpPr>
            <a:cxnSpLocks noChangeShapeType="1"/>
          </p:cNvCxnSpPr>
          <p:nvPr/>
        </p:nvCxnSpPr>
        <p:spPr bwMode="auto">
          <a:xfrm flipV="1">
            <a:off x="2057400" y="2970213"/>
            <a:ext cx="450850" cy="107315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8464" name="AutoShape 34"/>
          <p:cNvSpPr>
            <a:spLocks noChangeArrowheads="1"/>
          </p:cNvSpPr>
          <p:nvPr/>
        </p:nvSpPr>
        <p:spPr bwMode="auto">
          <a:xfrm>
            <a:off x="1752600" y="4953000"/>
            <a:ext cx="457200" cy="4572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Aft>
                <a:spcPts val="1000"/>
              </a:spcAft>
            </a:pPr>
            <a:r>
              <a:rPr lang="fr-FR" altLang="en-US" sz="1400" b="1">
                <a:solidFill>
                  <a:schemeClr val="bg1"/>
                </a:solidFill>
              </a:rPr>
              <a:t>1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18465" name="Rectangle 35"/>
          <p:cNvSpPr>
            <a:spLocks noChangeArrowheads="1"/>
          </p:cNvSpPr>
          <p:nvPr/>
        </p:nvSpPr>
        <p:spPr bwMode="auto">
          <a:xfrm>
            <a:off x="1905000" y="4043363"/>
            <a:ext cx="379413" cy="3317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Aft>
                <a:spcPts val="1000"/>
              </a:spcAft>
            </a:pPr>
            <a:r>
              <a:rPr lang="fr-FR" altLang="en-US" sz="1400" b="1">
                <a:latin typeface="Arial Narrow" panose="020B0606020202030204" pitchFamily="34" charset="0"/>
              </a:rPr>
              <a:t>1</a:t>
            </a:r>
          </a:p>
          <a:p>
            <a:pPr eaLnBrk="1" hangingPunct="1"/>
            <a:endParaRPr lang="en-US" altLang="en-US"/>
          </a:p>
        </p:txBody>
      </p:sp>
      <p:sp>
        <p:nvSpPr>
          <p:cNvPr id="18466" name="Rectangle 36"/>
          <p:cNvSpPr>
            <a:spLocks noChangeArrowheads="1"/>
          </p:cNvSpPr>
          <p:nvPr/>
        </p:nvSpPr>
        <p:spPr bwMode="auto">
          <a:xfrm>
            <a:off x="2897188" y="4017963"/>
            <a:ext cx="379412" cy="3317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Aft>
                <a:spcPts val="1000"/>
              </a:spcAft>
            </a:pPr>
            <a:r>
              <a:rPr lang="fr-FR" altLang="en-US" sz="1400" b="1">
                <a:latin typeface="Arial Narrow" panose="020B0606020202030204" pitchFamily="34" charset="0"/>
              </a:rPr>
              <a:t>2</a:t>
            </a:r>
          </a:p>
          <a:p>
            <a:pPr eaLnBrk="1" hangingPunct="1"/>
            <a:endParaRPr lang="en-US" altLang="en-US"/>
          </a:p>
        </p:txBody>
      </p:sp>
      <p:cxnSp>
        <p:nvCxnSpPr>
          <p:cNvPr id="18467" name="AutoShape 37"/>
          <p:cNvCxnSpPr>
            <a:cxnSpLocks noChangeShapeType="1"/>
          </p:cNvCxnSpPr>
          <p:nvPr/>
        </p:nvCxnSpPr>
        <p:spPr bwMode="auto">
          <a:xfrm rot="16200000" flipH="1">
            <a:off x="3912394" y="3150394"/>
            <a:ext cx="1014412" cy="60960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8468" name="AutoShape 38"/>
          <p:cNvCxnSpPr>
            <a:cxnSpLocks noChangeShapeType="1"/>
          </p:cNvCxnSpPr>
          <p:nvPr/>
        </p:nvCxnSpPr>
        <p:spPr bwMode="auto">
          <a:xfrm flipV="1">
            <a:off x="3657600" y="2959100"/>
            <a:ext cx="450850" cy="107315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8469" name="Rectangle 39"/>
          <p:cNvSpPr>
            <a:spLocks noChangeArrowheads="1"/>
          </p:cNvSpPr>
          <p:nvPr/>
        </p:nvSpPr>
        <p:spPr bwMode="auto">
          <a:xfrm>
            <a:off x="1865313" y="4325938"/>
            <a:ext cx="576262" cy="330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Aft>
                <a:spcPts val="1000"/>
              </a:spcAft>
            </a:pPr>
            <a:r>
              <a:rPr lang="fr-FR" altLang="en-US" sz="1400" b="1">
                <a:latin typeface="Arial Narrow" panose="020B0606020202030204" pitchFamily="34" charset="0"/>
              </a:rPr>
              <a:t>TDR</a:t>
            </a:r>
          </a:p>
          <a:p>
            <a:pPr eaLnBrk="1" hangingPunct="1"/>
            <a:endParaRPr lang="en-US" altLang="en-US"/>
          </a:p>
        </p:txBody>
      </p:sp>
      <p:sp>
        <p:nvSpPr>
          <p:cNvPr id="18470" name="Rectangle 40"/>
          <p:cNvSpPr>
            <a:spLocks noChangeArrowheads="1"/>
          </p:cNvSpPr>
          <p:nvPr/>
        </p:nvSpPr>
        <p:spPr bwMode="auto">
          <a:xfrm>
            <a:off x="2514600" y="4284663"/>
            <a:ext cx="576263" cy="3317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Aft>
                <a:spcPts val="1000"/>
              </a:spcAft>
            </a:pPr>
            <a:r>
              <a:rPr lang="fr-FR" altLang="en-US" sz="1400" b="1">
                <a:latin typeface="Arial Narrow" panose="020B0606020202030204" pitchFamily="34" charset="0"/>
              </a:rPr>
              <a:t>OCA</a:t>
            </a:r>
          </a:p>
          <a:p>
            <a:pPr eaLnBrk="1" hangingPunct="1"/>
            <a:endParaRPr lang="en-US" altLang="en-US"/>
          </a:p>
        </p:txBody>
      </p:sp>
      <p:sp>
        <p:nvSpPr>
          <p:cNvPr id="18471" name="Rectangle 41"/>
          <p:cNvSpPr>
            <a:spLocks noChangeArrowheads="1"/>
          </p:cNvSpPr>
          <p:nvPr/>
        </p:nvSpPr>
        <p:spPr bwMode="auto">
          <a:xfrm>
            <a:off x="1571625" y="5422900"/>
            <a:ext cx="409575" cy="3317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Aft>
                <a:spcPts val="1000"/>
              </a:spcAft>
            </a:pPr>
            <a:r>
              <a:rPr lang="fr-FR" altLang="en-US" sz="1200" b="1">
                <a:latin typeface="Arial Narrow" panose="020B0606020202030204" pitchFamily="34" charset="0"/>
              </a:rPr>
              <a:t>Art.</a:t>
            </a:r>
          </a:p>
          <a:p>
            <a:pPr eaLnBrk="1" hangingPunct="1"/>
            <a:endParaRPr lang="en-US" altLang="en-US"/>
          </a:p>
        </p:txBody>
      </p:sp>
      <p:sp>
        <p:nvSpPr>
          <p:cNvPr id="18472" name="Rectangle 44"/>
          <p:cNvSpPr>
            <a:spLocks noChangeArrowheads="1"/>
          </p:cNvSpPr>
          <p:nvPr/>
        </p:nvSpPr>
        <p:spPr bwMode="auto">
          <a:xfrm>
            <a:off x="1905000" y="5410200"/>
            <a:ext cx="358775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fr-FR" altLang="en-US" sz="1400" b="1">
                <a:latin typeface="Arial Narrow" panose="020B0606020202030204" pitchFamily="34" charset="0"/>
              </a:rPr>
              <a:t>1</a:t>
            </a:r>
          </a:p>
          <a:p>
            <a:pPr eaLnBrk="1" hangingPunct="1"/>
            <a:endParaRPr lang="en-US" altLang="en-US"/>
          </a:p>
        </p:txBody>
      </p:sp>
      <p:sp>
        <p:nvSpPr>
          <p:cNvPr id="18473" name="Rectangle 45"/>
          <p:cNvSpPr>
            <a:spLocks noChangeArrowheads="1"/>
          </p:cNvSpPr>
          <p:nvPr/>
        </p:nvSpPr>
        <p:spPr bwMode="auto">
          <a:xfrm>
            <a:off x="1600200" y="5768975"/>
            <a:ext cx="655638" cy="3317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Aft>
                <a:spcPts val="1000"/>
              </a:spcAft>
            </a:pPr>
            <a:r>
              <a:rPr lang="fr-FR" altLang="en-US" sz="1400" b="1">
                <a:latin typeface="Arial Narrow" panose="020B0606020202030204" pitchFamily="34" charset="0"/>
              </a:rPr>
              <a:t>APE?</a:t>
            </a:r>
          </a:p>
          <a:p>
            <a:pPr eaLnBrk="1" hangingPunct="1"/>
            <a:endParaRPr lang="en-US" altLang="en-US"/>
          </a:p>
        </p:txBody>
      </p:sp>
      <p:sp>
        <p:nvSpPr>
          <p:cNvPr id="18474" name="Rectangle 46"/>
          <p:cNvSpPr>
            <a:spLocks noChangeArrowheads="1"/>
          </p:cNvSpPr>
          <p:nvPr/>
        </p:nvSpPr>
        <p:spPr bwMode="auto">
          <a:xfrm>
            <a:off x="1636713" y="6134100"/>
            <a:ext cx="655637" cy="3317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Aft>
                <a:spcPts val="1000"/>
              </a:spcAft>
            </a:pPr>
            <a:r>
              <a:rPr lang="fr-FR" altLang="en-US" sz="1400" b="1">
                <a:latin typeface="Arial Narrow" panose="020B0606020202030204" pitchFamily="34" charset="0"/>
              </a:rPr>
              <a:t>CP?</a:t>
            </a:r>
          </a:p>
          <a:p>
            <a:pPr eaLnBrk="1" hangingPunct="1"/>
            <a:endParaRPr lang="en-US" altLang="en-US"/>
          </a:p>
        </p:txBody>
      </p:sp>
      <p:sp>
        <p:nvSpPr>
          <p:cNvPr id="18475" name="Rectangle 47"/>
          <p:cNvSpPr>
            <a:spLocks noChangeArrowheads="1"/>
          </p:cNvSpPr>
          <p:nvPr/>
        </p:nvSpPr>
        <p:spPr bwMode="auto">
          <a:xfrm>
            <a:off x="1627188" y="6450013"/>
            <a:ext cx="655637" cy="3317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Aft>
                <a:spcPts val="1000"/>
              </a:spcAft>
            </a:pPr>
            <a:r>
              <a:rPr lang="fr-FR" altLang="en-US" sz="1400" b="1">
                <a:latin typeface="Arial Narrow" panose="020B0606020202030204" pitchFamily="34" charset="0"/>
              </a:rPr>
              <a:t>EP?</a:t>
            </a:r>
          </a:p>
          <a:p>
            <a:pPr eaLnBrk="1" hangingPunct="1"/>
            <a:endParaRPr lang="en-US" altLang="en-US"/>
          </a:p>
        </p:txBody>
      </p:sp>
      <p:sp>
        <p:nvSpPr>
          <p:cNvPr id="18476" name="Rectangle 48"/>
          <p:cNvSpPr>
            <a:spLocks noChangeArrowheads="1"/>
          </p:cNvSpPr>
          <p:nvPr/>
        </p:nvSpPr>
        <p:spPr bwMode="auto">
          <a:xfrm>
            <a:off x="2209800" y="5424488"/>
            <a:ext cx="379413" cy="3667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Aft>
                <a:spcPts val="1000"/>
              </a:spcAft>
            </a:pPr>
            <a:r>
              <a:rPr lang="fr-FR" altLang="en-US" sz="1400" b="1">
                <a:latin typeface="Arial Narrow" panose="020B0606020202030204" pitchFamily="34" charset="0"/>
              </a:rPr>
              <a:t>2</a:t>
            </a:r>
          </a:p>
          <a:p>
            <a:pPr eaLnBrk="1" hangingPunct="1"/>
            <a:endParaRPr lang="en-US" altLang="en-US"/>
          </a:p>
        </p:txBody>
      </p:sp>
      <p:sp>
        <p:nvSpPr>
          <p:cNvPr id="18477" name="Rectangle 49"/>
          <p:cNvSpPr>
            <a:spLocks noChangeArrowheads="1"/>
          </p:cNvSpPr>
          <p:nvPr/>
        </p:nvSpPr>
        <p:spPr bwMode="auto">
          <a:xfrm>
            <a:off x="3048000" y="5468938"/>
            <a:ext cx="379413" cy="3222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Aft>
                <a:spcPts val="1000"/>
              </a:spcAft>
            </a:pPr>
            <a:r>
              <a:rPr lang="fr-FR" altLang="en-US" sz="1400" b="1">
                <a:latin typeface="Arial Narrow" panose="020B0606020202030204" pitchFamily="34" charset="0"/>
              </a:rPr>
              <a:t>3</a:t>
            </a:r>
          </a:p>
          <a:p>
            <a:pPr eaLnBrk="1" hangingPunct="1"/>
            <a:endParaRPr lang="en-US" altLang="en-US"/>
          </a:p>
        </p:txBody>
      </p:sp>
      <p:sp>
        <p:nvSpPr>
          <p:cNvPr id="18478" name="Rectangle 50"/>
          <p:cNvSpPr>
            <a:spLocks noChangeArrowheads="1"/>
          </p:cNvSpPr>
          <p:nvPr/>
        </p:nvSpPr>
        <p:spPr bwMode="auto">
          <a:xfrm>
            <a:off x="2286000" y="5764213"/>
            <a:ext cx="457200" cy="3317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Aft>
                <a:spcPts val="1000"/>
              </a:spcAft>
            </a:pPr>
            <a:r>
              <a:rPr lang="fr-FR" altLang="en-US" sz="1400" b="1">
                <a:latin typeface="Arial Narrow" panose="020B0606020202030204" pitchFamily="34" charset="0"/>
              </a:rPr>
              <a:t>OB</a:t>
            </a:r>
            <a:r>
              <a:rPr lang="fr-FR" altLang="en-US" sz="1200" b="1">
                <a:latin typeface="Arial Narrow" panose="020B0606020202030204" pitchFamily="34" charset="0"/>
              </a:rPr>
              <a:t> </a:t>
            </a:r>
          </a:p>
          <a:p>
            <a:pPr eaLnBrk="1" hangingPunct="1"/>
            <a:endParaRPr lang="en-US" altLang="en-US"/>
          </a:p>
        </p:txBody>
      </p:sp>
      <p:sp>
        <p:nvSpPr>
          <p:cNvPr id="18479" name="Rectangle 51"/>
          <p:cNvSpPr>
            <a:spLocks noChangeArrowheads="1"/>
          </p:cNvSpPr>
          <p:nvPr/>
        </p:nvSpPr>
        <p:spPr bwMode="auto">
          <a:xfrm>
            <a:off x="3048000" y="5791200"/>
            <a:ext cx="379413" cy="3317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Aft>
                <a:spcPts val="1000"/>
              </a:spcAft>
            </a:pPr>
            <a:r>
              <a:rPr lang="fr-FR" altLang="en-US" sz="1200" b="1">
                <a:latin typeface="Arial Narrow" panose="020B0606020202030204" pitchFamily="34" charset="0"/>
              </a:rPr>
              <a:t>CA </a:t>
            </a:r>
          </a:p>
          <a:p>
            <a:pPr eaLnBrk="1" hangingPunct="1"/>
            <a:endParaRPr lang="en-US" altLang="en-US"/>
          </a:p>
        </p:txBody>
      </p:sp>
      <p:sp>
        <p:nvSpPr>
          <p:cNvPr id="18480" name="Rectangle 52"/>
          <p:cNvSpPr>
            <a:spLocks noChangeArrowheads="1"/>
          </p:cNvSpPr>
          <p:nvPr/>
        </p:nvSpPr>
        <p:spPr bwMode="auto">
          <a:xfrm>
            <a:off x="2971800" y="6137275"/>
            <a:ext cx="609600" cy="3397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Aft>
                <a:spcPts val="1000"/>
              </a:spcAft>
            </a:pPr>
            <a:r>
              <a:rPr lang="fr-FR" altLang="en-US" sz="1400" b="1">
                <a:latin typeface="Arial Narrow" panose="020B0606020202030204" pitchFamily="34" charset="0"/>
              </a:rPr>
              <a:t>17 ca.</a:t>
            </a:r>
            <a:r>
              <a:rPr lang="fr-FR" altLang="en-US" sz="1200" b="1">
                <a:latin typeface="Arial Narrow" panose="020B0606020202030204" pitchFamily="34" charset="0"/>
              </a:rPr>
              <a:t> </a:t>
            </a:r>
          </a:p>
          <a:p>
            <a:pPr eaLnBrk="1" hangingPunct="1"/>
            <a:endParaRPr lang="en-US" altLang="en-US"/>
          </a:p>
        </p:txBody>
      </p:sp>
      <p:sp>
        <p:nvSpPr>
          <p:cNvPr id="18481" name="Rectangle 53"/>
          <p:cNvSpPr>
            <a:spLocks noChangeArrowheads="1"/>
          </p:cNvSpPr>
          <p:nvPr/>
        </p:nvSpPr>
        <p:spPr bwMode="auto">
          <a:xfrm>
            <a:off x="2133600" y="6172200"/>
            <a:ext cx="838200" cy="228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Aft>
                <a:spcPts val="1000"/>
              </a:spcAft>
            </a:pPr>
            <a:r>
              <a:rPr lang="fr-FR" altLang="en-US" sz="1200" b="1">
                <a:latin typeface="Arial Narrow" panose="020B0606020202030204" pitchFamily="34" charset="0"/>
              </a:rPr>
              <a:t>PRAIFALU</a:t>
            </a:r>
          </a:p>
          <a:p>
            <a:pPr eaLnBrk="1" hangingPunct="1"/>
            <a:endParaRPr lang="en-US" altLang="en-US" sz="1200"/>
          </a:p>
        </p:txBody>
      </p:sp>
      <p:sp>
        <p:nvSpPr>
          <p:cNvPr id="18482" name="Rectangle 54"/>
          <p:cNvSpPr>
            <a:spLocks noChangeArrowheads="1"/>
          </p:cNvSpPr>
          <p:nvPr/>
        </p:nvSpPr>
        <p:spPr bwMode="auto">
          <a:xfrm>
            <a:off x="3538538" y="4267200"/>
            <a:ext cx="576262" cy="3317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Aft>
                <a:spcPts val="1000"/>
              </a:spcAft>
            </a:pPr>
            <a:r>
              <a:rPr lang="fr-FR" altLang="en-US" sz="1400" b="1">
                <a:latin typeface="Arial Narrow" panose="020B0606020202030204" pitchFamily="34" charset="0"/>
              </a:rPr>
              <a:t>VDR</a:t>
            </a:r>
          </a:p>
          <a:p>
            <a:pPr eaLnBrk="1" hangingPunct="1"/>
            <a:endParaRPr lang="en-US" altLang="en-US"/>
          </a:p>
        </p:txBody>
      </p:sp>
      <p:sp>
        <p:nvSpPr>
          <p:cNvPr id="18483" name="Rectangle 55"/>
          <p:cNvSpPr>
            <a:spLocks noChangeArrowheads="1"/>
          </p:cNvSpPr>
          <p:nvPr/>
        </p:nvSpPr>
        <p:spPr bwMode="auto">
          <a:xfrm>
            <a:off x="4605338" y="4240213"/>
            <a:ext cx="576262" cy="3317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Aft>
                <a:spcPts val="1000"/>
              </a:spcAft>
            </a:pPr>
            <a:r>
              <a:rPr lang="fr-FR" altLang="en-US" sz="1400" b="1">
                <a:latin typeface="Arial Narrow" panose="020B0606020202030204" pitchFamily="34" charset="0"/>
              </a:rPr>
              <a:t>DAP</a:t>
            </a:r>
          </a:p>
          <a:p>
            <a:pPr eaLnBrk="1" hangingPunct="1"/>
            <a:endParaRPr lang="en-US" altLang="en-US"/>
          </a:p>
        </p:txBody>
      </p:sp>
      <p:sp>
        <p:nvSpPr>
          <p:cNvPr id="18484" name="Rectangle 56"/>
          <p:cNvSpPr>
            <a:spLocks noChangeArrowheads="1"/>
          </p:cNvSpPr>
          <p:nvPr/>
        </p:nvSpPr>
        <p:spPr bwMode="auto">
          <a:xfrm>
            <a:off x="3429000" y="4011613"/>
            <a:ext cx="379413" cy="3317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Aft>
                <a:spcPts val="1000"/>
              </a:spcAft>
            </a:pPr>
            <a:r>
              <a:rPr lang="fr-FR" altLang="en-US" sz="1400" b="1">
                <a:latin typeface="Arial Narrow" panose="020B0606020202030204" pitchFamily="34" charset="0"/>
              </a:rPr>
              <a:t>1</a:t>
            </a:r>
          </a:p>
          <a:p>
            <a:pPr eaLnBrk="1" hangingPunct="1"/>
            <a:endParaRPr lang="en-US" altLang="en-US"/>
          </a:p>
        </p:txBody>
      </p:sp>
      <p:sp>
        <p:nvSpPr>
          <p:cNvPr id="18485" name="Rectangle 57"/>
          <p:cNvSpPr>
            <a:spLocks noChangeArrowheads="1"/>
          </p:cNvSpPr>
          <p:nvPr/>
        </p:nvSpPr>
        <p:spPr bwMode="auto">
          <a:xfrm>
            <a:off x="4649788" y="4011613"/>
            <a:ext cx="379412" cy="3317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Aft>
                <a:spcPts val="1000"/>
              </a:spcAft>
            </a:pPr>
            <a:r>
              <a:rPr lang="fr-FR" altLang="en-US" sz="1400" b="1">
                <a:latin typeface="Arial Narrow" panose="020B0606020202030204" pitchFamily="34" charset="0"/>
              </a:rPr>
              <a:t>2</a:t>
            </a:r>
          </a:p>
          <a:p>
            <a:pPr eaLnBrk="1" hangingPunct="1"/>
            <a:endParaRPr lang="en-US" altLang="en-US"/>
          </a:p>
        </p:txBody>
      </p:sp>
      <p:sp>
        <p:nvSpPr>
          <p:cNvPr id="18486" name="Rectangle 60"/>
          <p:cNvSpPr>
            <a:spLocks noChangeArrowheads="1"/>
          </p:cNvSpPr>
          <p:nvPr/>
        </p:nvSpPr>
        <p:spPr bwMode="auto">
          <a:xfrm>
            <a:off x="3278188" y="5468938"/>
            <a:ext cx="379412" cy="3222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Aft>
                <a:spcPts val="1000"/>
              </a:spcAft>
            </a:pPr>
            <a:r>
              <a:rPr lang="fr-FR" altLang="en-US" sz="1400" b="1">
                <a:latin typeface="Arial Narrow" panose="020B0606020202030204" pitchFamily="34" charset="0"/>
              </a:rPr>
              <a:t>4</a:t>
            </a:r>
          </a:p>
          <a:p>
            <a:pPr eaLnBrk="1" hangingPunct="1"/>
            <a:endParaRPr lang="en-US" altLang="en-US"/>
          </a:p>
        </p:txBody>
      </p:sp>
      <p:sp>
        <p:nvSpPr>
          <p:cNvPr id="18487" name="Rectangle 61"/>
          <p:cNvSpPr>
            <a:spLocks noChangeArrowheads="1"/>
          </p:cNvSpPr>
          <p:nvPr/>
        </p:nvSpPr>
        <p:spPr bwMode="auto">
          <a:xfrm>
            <a:off x="4040188" y="5468938"/>
            <a:ext cx="379412" cy="3222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Aft>
                <a:spcPts val="1000"/>
              </a:spcAft>
            </a:pPr>
            <a:r>
              <a:rPr lang="fr-FR" altLang="en-US" sz="1400" b="1">
                <a:latin typeface="Arial Narrow" panose="020B0606020202030204" pitchFamily="34" charset="0"/>
              </a:rPr>
              <a:t>5</a:t>
            </a:r>
          </a:p>
          <a:p>
            <a:pPr eaLnBrk="1" hangingPunct="1"/>
            <a:endParaRPr lang="en-US" altLang="en-US"/>
          </a:p>
        </p:txBody>
      </p:sp>
      <p:sp>
        <p:nvSpPr>
          <p:cNvPr id="18488" name="Rectangle 62"/>
          <p:cNvSpPr>
            <a:spLocks noChangeArrowheads="1"/>
          </p:cNvSpPr>
          <p:nvPr/>
        </p:nvSpPr>
        <p:spPr bwMode="auto">
          <a:xfrm>
            <a:off x="4268788" y="5468938"/>
            <a:ext cx="379412" cy="3222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Aft>
                <a:spcPts val="1000"/>
              </a:spcAft>
            </a:pPr>
            <a:r>
              <a:rPr lang="fr-FR" altLang="en-US" sz="1400" b="1">
                <a:latin typeface="Arial Narrow" panose="020B0606020202030204" pitchFamily="34" charset="0"/>
              </a:rPr>
              <a:t>7</a:t>
            </a:r>
          </a:p>
          <a:p>
            <a:pPr eaLnBrk="1" hangingPunct="1"/>
            <a:endParaRPr lang="en-US" altLang="en-US"/>
          </a:p>
        </p:txBody>
      </p:sp>
      <p:sp>
        <p:nvSpPr>
          <p:cNvPr id="18489" name="Rectangle 63"/>
          <p:cNvSpPr>
            <a:spLocks noChangeArrowheads="1"/>
          </p:cNvSpPr>
          <p:nvPr/>
        </p:nvSpPr>
        <p:spPr bwMode="auto">
          <a:xfrm>
            <a:off x="5487988" y="5486400"/>
            <a:ext cx="379412" cy="3222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Aft>
                <a:spcPts val="1000"/>
              </a:spcAft>
            </a:pPr>
            <a:r>
              <a:rPr lang="fr-FR" altLang="en-US" sz="1200" b="1">
                <a:latin typeface="Arial Narrow" panose="020B0606020202030204" pitchFamily="34" charset="0"/>
              </a:rPr>
              <a:t>24</a:t>
            </a:r>
          </a:p>
          <a:p>
            <a:pPr eaLnBrk="1" hangingPunct="1"/>
            <a:endParaRPr lang="en-US" altLang="en-US"/>
          </a:p>
        </p:txBody>
      </p:sp>
      <p:sp>
        <p:nvSpPr>
          <p:cNvPr id="18490" name="AutoShape 64"/>
          <p:cNvSpPr>
            <a:spLocks noChangeArrowheads="1"/>
          </p:cNvSpPr>
          <p:nvPr/>
        </p:nvSpPr>
        <p:spPr bwMode="auto">
          <a:xfrm>
            <a:off x="4648200" y="4953000"/>
            <a:ext cx="533400" cy="5334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Aft>
                <a:spcPts val="1000"/>
              </a:spcAft>
            </a:pPr>
            <a:r>
              <a:rPr lang="fr-FR" altLang="en-US" sz="1400" b="1">
                <a:solidFill>
                  <a:schemeClr val="bg1"/>
                </a:solidFill>
              </a:rPr>
              <a:t>8</a:t>
            </a:r>
            <a:r>
              <a:rPr lang="fr-FR" altLang="en-US" sz="1200">
                <a:latin typeface="Times New Roman" panose="02020603050405020304" pitchFamily="18" charset="0"/>
              </a:rPr>
              <a:t> </a:t>
            </a:r>
            <a:endParaRPr lang="en-US" altLang="en-US"/>
          </a:p>
        </p:txBody>
      </p:sp>
      <p:grpSp>
        <p:nvGrpSpPr>
          <p:cNvPr id="18491" name="Group 65"/>
          <p:cNvGrpSpPr>
            <a:grpSpLocks/>
          </p:cNvGrpSpPr>
          <p:nvPr/>
        </p:nvGrpSpPr>
        <p:grpSpPr bwMode="auto">
          <a:xfrm>
            <a:off x="8382000" y="4467225"/>
            <a:ext cx="1295400" cy="1171575"/>
            <a:chOff x="10434" y="5404"/>
            <a:chExt cx="1371" cy="1265"/>
          </a:xfrm>
        </p:grpSpPr>
        <p:cxnSp>
          <p:nvCxnSpPr>
            <p:cNvPr id="18529" name="AutoShape 66"/>
            <p:cNvCxnSpPr>
              <a:cxnSpLocks noChangeShapeType="1"/>
            </p:cNvCxnSpPr>
            <p:nvPr/>
          </p:nvCxnSpPr>
          <p:spPr bwMode="auto">
            <a:xfrm flipV="1">
              <a:off x="10434" y="5404"/>
              <a:ext cx="681" cy="1265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8530" name="AutoShape 67"/>
            <p:cNvCxnSpPr>
              <a:cxnSpLocks noChangeShapeType="1"/>
            </p:cNvCxnSpPr>
            <p:nvPr/>
          </p:nvCxnSpPr>
          <p:spPr bwMode="auto">
            <a:xfrm>
              <a:off x="11115" y="5433"/>
              <a:ext cx="690" cy="122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sp>
        <p:nvSpPr>
          <p:cNvPr id="18492" name="AutoShape 68"/>
          <p:cNvSpPr>
            <a:spLocks noChangeArrowheads="1"/>
          </p:cNvSpPr>
          <p:nvPr/>
        </p:nvSpPr>
        <p:spPr bwMode="auto">
          <a:xfrm>
            <a:off x="5697538" y="5057775"/>
            <a:ext cx="685800" cy="4572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Aft>
                <a:spcPts val="1000"/>
              </a:spcAft>
            </a:pPr>
            <a:r>
              <a:rPr lang="fr-FR" altLang="en-US" sz="1300" b="1">
                <a:solidFill>
                  <a:schemeClr val="bg1"/>
                </a:solidFill>
              </a:rPr>
              <a:t>25</a:t>
            </a:r>
            <a:endParaRPr lang="en-US" altLang="en-US" sz="1300">
              <a:solidFill>
                <a:schemeClr val="bg1"/>
              </a:solidFill>
            </a:endParaRPr>
          </a:p>
        </p:txBody>
      </p:sp>
      <p:sp>
        <p:nvSpPr>
          <p:cNvPr id="18493" name="AutoShape 69"/>
          <p:cNvSpPr>
            <a:spLocks noChangeArrowheads="1"/>
          </p:cNvSpPr>
          <p:nvPr/>
        </p:nvSpPr>
        <p:spPr bwMode="auto">
          <a:xfrm>
            <a:off x="7239000" y="5029200"/>
            <a:ext cx="685800" cy="4572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Aft>
                <a:spcPts val="1000"/>
              </a:spcAft>
            </a:pPr>
            <a:r>
              <a:rPr lang="fr-FR" altLang="en-US" sz="1400" b="1">
                <a:solidFill>
                  <a:schemeClr val="bg1"/>
                </a:solidFill>
              </a:rPr>
              <a:t>28</a:t>
            </a:r>
            <a:endParaRPr lang="en-US" altLang="en-US" sz="1400">
              <a:solidFill>
                <a:schemeClr val="bg1"/>
              </a:solidFill>
            </a:endParaRPr>
          </a:p>
        </p:txBody>
      </p:sp>
      <p:sp>
        <p:nvSpPr>
          <p:cNvPr id="18494" name="AutoShape 70"/>
          <p:cNvSpPr>
            <a:spLocks noChangeArrowheads="1"/>
          </p:cNvSpPr>
          <p:nvPr/>
        </p:nvSpPr>
        <p:spPr bwMode="auto">
          <a:xfrm>
            <a:off x="8686800" y="5029200"/>
            <a:ext cx="685800" cy="4572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Aft>
                <a:spcPts val="1000"/>
              </a:spcAft>
            </a:pPr>
            <a:r>
              <a:rPr lang="fr-FR" altLang="en-US" sz="1400" b="1">
                <a:solidFill>
                  <a:schemeClr val="bg1"/>
                </a:solidFill>
              </a:rPr>
              <a:t>30</a:t>
            </a:r>
            <a:endParaRPr lang="en-US" altLang="en-US" sz="1400">
              <a:solidFill>
                <a:schemeClr val="bg1"/>
              </a:solidFill>
            </a:endParaRPr>
          </a:p>
        </p:txBody>
      </p:sp>
      <p:sp>
        <p:nvSpPr>
          <p:cNvPr id="18495" name="AutoShape 71"/>
          <p:cNvSpPr>
            <a:spLocks noChangeArrowheads="1"/>
          </p:cNvSpPr>
          <p:nvPr/>
        </p:nvSpPr>
        <p:spPr bwMode="auto">
          <a:xfrm>
            <a:off x="9829800" y="5029200"/>
            <a:ext cx="685800" cy="5334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Aft>
                <a:spcPts val="1000"/>
              </a:spcAft>
            </a:pPr>
            <a:r>
              <a:rPr lang="fr-FR" altLang="en-US" sz="1400" b="1">
                <a:solidFill>
                  <a:schemeClr val="bg1"/>
                </a:solidFill>
              </a:rPr>
              <a:t>33</a:t>
            </a:r>
            <a:endParaRPr lang="en-US" altLang="en-US" sz="1400">
              <a:solidFill>
                <a:schemeClr val="bg1"/>
              </a:solidFill>
            </a:endParaRPr>
          </a:p>
        </p:txBody>
      </p:sp>
      <p:sp>
        <p:nvSpPr>
          <p:cNvPr id="18496" name="Rectangle 72"/>
          <p:cNvSpPr>
            <a:spLocks noChangeArrowheads="1"/>
          </p:cNvSpPr>
          <p:nvPr/>
        </p:nvSpPr>
        <p:spPr bwMode="auto">
          <a:xfrm>
            <a:off x="9906000" y="5791200"/>
            <a:ext cx="554038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Aft>
                <a:spcPts val="1000"/>
              </a:spcAft>
            </a:pPr>
            <a:r>
              <a:rPr lang="fr-FR" altLang="en-US" sz="1400" b="1">
                <a:latin typeface="Arial Narrow" panose="020B0606020202030204" pitchFamily="34" charset="0"/>
              </a:rPr>
              <a:t>JKK</a:t>
            </a:r>
          </a:p>
          <a:p>
            <a:pPr eaLnBrk="1" hangingPunct="1"/>
            <a:endParaRPr lang="en-US" altLang="en-US"/>
          </a:p>
        </p:txBody>
      </p:sp>
      <p:sp>
        <p:nvSpPr>
          <p:cNvPr id="18497" name="Rectangle 73"/>
          <p:cNvSpPr>
            <a:spLocks noChangeArrowheads="1"/>
          </p:cNvSpPr>
          <p:nvPr/>
        </p:nvSpPr>
        <p:spPr bwMode="auto">
          <a:xfrm>
            <a:off x="5183188" y="5468938"/>
            <a:ext cx="379412" cy="3222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Aft>
                <a:spcPts val="1000"/>
              </a:spcAft>
            </a:pPr>
            <a:r>
              <a:rPr lang="fr-FR" altLang="en-US" sz="1400" b="1">
                <a:latin typeface="Arial Narrow" panose="020B0606020202030204" pitchFamily="34" charset="0"/>
              </a:rPr>
              <a:t>23</a:t>
            </a:r>
          </a:p>
          <a:p>
            <a:pPr eaLnBrk="1" hangingPunct="1"/>
            <a:endParaRPr lang="en-US" altLang="en-US"/>
          </a:p>
        </p:txBody>
      </p:sp>
      <p:sp>
        <p:nvSpPr>
          <p:cNvPr id="18498" name="Rectangle 74"/>
          <p:cNvSpPr>
            <a:spLocks noChangeArrowheads="1"/>
          </p:cNvSpPr>
          <p:nvPr/>
        </p:nvSpPr>
        <p:spPr bwMode="auto">
          <a:xfrm>
            <a:off x="8382000" y="5468938"/>
            <a:ext cx="379413" cy="3222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Aft>
                <a:spcPts val="1000"/>
              </a:spcAft>
            </a:pPr>
            <a:r>
              <a:rPr lang="fr-FR" altLang="en-US" sz="1400" b="1">
                <a:latin typeface="Arial Narrow" panose="020B0606020202030204" pitchFamily="34" charset="0"/>
              </a:rPr>
              <a:t>29</a:t>
            </a:r>
          </a:p>
          <a:p>
            <a:pPr eaLnBrk="1" hangingPunct="1"/>
            <a:endParaRPr lang="en-US" altLang="en-US"/>
          </a:p>
        </p:txBody>
      </p:sp>
      <p:sp>
        <p:nvSpPr>
          <p:cNvPr id="18499" name="Rectangle 75"/>
          <p:cNvSpPr>
            <a:spLocks noChangeArrowheads="1"/>
          </p:cNvSpPr>
          <p:nvPr/>
        </p:nvSpPr>
        <p:spPr bwMode="auto">
          <a:xfrm>
            <a:off x="9296400" y="5468938"/>
            <a:ext cx="379413" cy="3222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Aft>
                <a:spcPts val="1000"/>
              </a:spcAft>
            </a:pPr>
            <a:r>
              <a:rPr lang="fr-FR" altLang="en-US" sz="1400" b="1">
                <a:latin typeface="Arial Narrow" panose="020B0606020202030204" pitchFamily="34" charset="0"/>
              </a:rPr>
              <a:t>32</a:t>
            </a:r>
          </a:p>
          <a:p>
            <a:pPr eaLnBrk="1" hangingPunct="1"/>
            <a:endParaRPr lang="en-US" altLang="en-US"/>
          </a:p>
        </p:txBody>
      </p:sp>
      <p:sp>
        <p:nvSpPr>
          <p:cNvPr id="18500" name="Rectangle 76"/>
          <p:cNvSpPr>
            <a:spLocks noChangeArrowheads="1"/>
          </p:cNvSpPr>
          <p:nvPr/>
        </p:nvSpPr>
        <p:spPr bwMode="auto">
          <a:xfrm>
            <a:off x="6858000" y="5468938"/>
            <a:ext cx="379413" cy="3222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Aft>
                <a:spcPts val="1000"/>
              </a:spcAft>
            </a:pPr>
            <a:r>
              <a:rPr lang="fr-FR" altLang="en-US" sz="1400" b="1">
                <a:latin typeface="Arial Narrow" panose="020B0606020202030204" pitchFamily="34" charset="0"/>
              </a:rPr>
              <a:t>26</a:t>
            </a:r>
          </a:p>
          <a:p>
            <a:pPr eaLnBrk="1" hangingPunct="1"/>
            <a:endParaRPr lang="en-US" altLang="en-US"/>
          </a:p>
        </p:txBody>
      </p:sp>
      <p:sp>
        <p:nvSpPr>
          <p:cNvPr id="18501" name="Rectangle 77"/>
          <p:cNvSpPr>
            <a:spLocks noChangeArrowheads="1"/>
          </p:cNvSpPr>
          <p:nvPr/>
        </p:nvSpPr>
        <p:spPr bwMode="auto">
          <a:xfrm>
            <a:off x="7926388" y="5468938"/>
            <a:ext cx="379412" cy="3222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Aft>
                <a:spcPts val="1000"/>
              </a:spcAft>
            </a:pPr>
            <a:r>
              <a:rPr lang="fr-FR" altLang="en-US" sz="1400" b="1">
                <a:latin typeface="Arial Narrow" panose="020B0606020202030204" pitchFamily="34" charset="0"/>
              </a:rPr>
              <a:t>27</a:t>
            </a:r>
          </a:p>
          <a:p>
            <a:pPr eaLnBrk="1" hangingPunct="1"/>
            <a:endParaRPr lang="en-US" altLang="en-US"/>
          </a:p>
        </p:txBody>
      </p:sp>
      <p:sp>
        <p:nvSpPr>
          <p:cNvPr id="18502" name="Rectangle 79"/>
          <p:cNvSpPr>
            <a:spLocks noChangeArrowheads="1"/>
          </p:cNvSpPr>
          <p:nvPr/>
        </p:nvSpPr>
        <p:spPr bwMode="auto">
          <a:xfrm>
            <a:off x="6307138" y="5468938"/>
            <a:ext cx="379412" cy="3222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Aft>
                <a:spcPts val="1000"/>
              </a:spcAft>
            </a:pPr>
            <a:r>
              <a:rPr lang="fr-FR" altLang="en-US" sz="1400" b="1">
                <a:latin typeface="Arial Narrow" panose="020B0606020202030204" pitchFamily="34" charset="0"/>
              </a:rPr>
              <a:t>25</a:t>
            </a:r>
          </a:p>
          <a:p>
            <a:pPr eaLnBrk="1" hangingPunct="1"/>
            <a:endParaRPr lang="en-US" altLang="en-US"/>
          </a:p>
        </p:txBody>
      </p:sp>
      <p:sp>
        <p:nvSpPr>
          <p:cNvPr id="18503" name="Rectangle 80"/>
          <p:cNvSpPr>
            <a:spLocks noChangeArrowheads="1"/>
          </p:cNvSpPr>
          <p:nvPr/>
        </p:nvSpPr>
        <p:spPr bwMode="auto">
          <a:xfrm>
            <a:off x="5410200" y="5764213"/>
            <a:ext cx="474663" cy="3317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Aft>
                <a:spcPts val="1000"/>
              </a:spcAft>
            </a:pPr>
            <a:r>
              <a:rPr lang="fr-FR" altLang="en-US" sz="1400" b="1">
                <a:latin typeface="Arial Narrow" panose="020B0606020202030204" pitchFamily="34" charset="0"/>
              </a:rPr>
              <a:t>DTP</a:t>
            </a:r>
            <a:r>
              <a:rPr lang="fr-FR" altLang="en-US" sz="1200" b="1">
                <a:latin typeface="Arial Narrow" panose="020B0606020202030204" pitchFamily="34" charset="0"/>
              </a:rPr>
              <a:t> </a:t>
            </a:r>
          </a:p>
          <a:p>
            <a:pPr eaLnBrk="1" hangingPunct="1"/>
            <a:endParaRPr lang="en-US" altLang="en-US"/>
          </a:p>
        </p:txBody>
      </p:sp>
      <p:sp>
        <p:nvSpPr>
          <p:cNvPr id="18504" name="Rectangle 81"/>
          <p:cNvSpPr>
            <a:spLocks noChangeArrowheads="1"/>
          </p:cNvSpPr>
          <p:nvPr/>
        </p:nvSpPr>
        <p:spPr bwMode="auto">
          <a:xfrm>
            <a:off x="6307138" y="5764213"/>
            <a:ext cx="474662" cy="3317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Aft>
                <a:spcPts val="1000"/>
              </a:spcAft>
            </a:pPr>
            <a:r>
              <a:rPr lang="fr-FR" altLang="en-US" sz="1400" b="1">
                <a:latin typeface="Arial Narrow" panose="020B0606020202030204" pitchFamily="34" charset="0"/>
              </a:rPr>
              <a:t>DTS </a:t>
            </a:r>
          </a:p>
          <a:p>
            <a:pPr eaLnBrk="1" hangingPunct="1"/>
            <a:endParaRPr lang="en-US" altLang="en-US"/>
          </a:p>
        </p:txBody>
      </p:sp>
      <p:sp>
        <p:nvSpPr>
          <p:cNvPr id="18505" name="AutoShape 82"/>
          <p:cNvSpPr>
            <a:spLocks noChangeArrowheads="1"/>
          </p:cNvSpPr>
          <p:nvPr/>
        </p:nvSpPr>
        <p:spPr bwMode="auto">
          <a:xfrm>
            <a:off x="7416800" y="3001963"/>
            <a:ext cx="214313" cy="931862"/>
          </a:xfrm>
          <a:prstGeom prst="downArrow">
            <a:avLst>
              <a:gd name="adj1" fmla="val 50000"/>
              <a:gd name="adj2" fmla="val 9266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fr-FR" altLang="en-US"/>
          </a:p>
        </p:txBody>
      </p:sp>
      <p:sp>
        <p:nvSpPr>
          <p:cNvPr id="18506" name="AutoShape 83"/>
          <p:cNvSpPr>
            <a:spLocks noChangeArrowheads="1"/>
          </p:cNvSpPr>
          <p:nvPr/>
        </p:nvSpPr>
        <p:spPr bwMode="auto">
          <a:xfrm>
            <a:off x="8991600" y="3028950"/>
            <a:ext cx="212725" cy="933450"/>
          </a:xfrm>
          <a:prstGeom prst="downArrow">
            <a:avLst>
              <a:gd name="adj1" fmla="val 50000"/>
              <a:gd name="adj2" fmla="val 9351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fr-FR" altLang="en-US"/>
          </a:p>
        </p:txBody>
      </p:sp>
      <p:sp>
        <p:nvSpPr>
          <p:cNvPr id="18507" name="AutoShape 84"/>
          <p:cNvSpPr>
            <a:spLocks noChangeArrowheads="1"/>
          </p:cNvSpPr>
          <p:nvPr/>
        </p:nvSpPr>
        <p:spPr bwMode="auto">
          <a:xfrm>
            <a:off x="10134600" y="2979738"/>
            <a:ext cx="212725" cy="931862"/>
          </a:xfrm>
          <a:prstGeom prst="downArrow">
            <a:avLst>
              <a:gd name="adj1" fmla="val 50000"/>
              <a:gd name="adj2" fmla="val 93351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fr-FR" altLang="en-US"/>
          </a:p>
        </p:txBody>
      </p:sp>
      <p:sp>
        <p:nvSpPr>
          <p:cNvPr id="18508" name="Rectangle 85"/>
          <p:cNvSpPr>
            <a:spLocks noChangeArrowheads="1"/>
          </p:cNvSpPr>
          <p:nvPr/>
        </p:nvSpPr>
        <p:spPr bwMode="auto">
          <a:xfrm>
            <a:off x="6877050" y="5764213"/>
            <a:ext cx="742950" cy="4079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Aft>
                <a:spcPts val="1000"/>
              </a:spcAft>
            </a:pPr>
            <a:r>
              <a:rPr lang="fr-FR" altLang="en-US" sz="1400" b="1">
                <a:latin typeface="Arial Narrow" panose="020B0606020202030204" pitchFamily="34" charset="0"/>
              </a:rPr>
              <a:t>FOR</a:t>
            </a:r>
            <a:r>
              <a:rPr lang="fr-FR" altLang="en-US" sz="1200" b="1">
                <a:latin typeface="Arial Narrow" panose="020B0606020202030204" pitchFamily="34" charset="0"/>
              </a:rPr>
              <a:t> </a:t>
            </a:r>
          </a:p>
          <a:p>
            <a:pPr eaLnBrk="1" hangingPunct="1"/>
            <a:endParaRPr lang="en-US" altLang="en-US"/>
          </a:p>
        </p:txBody>
      </p:sp>
      <p:sp>
        <p:nvSpPr>
          <p:cNvPr id="18509" name="Rectangle 86"/>
          <p:cNvSpPr>
            <a:spLocks noChangeArrowheads="1"/>
          </p:cNvSpPr>
          <p:nvPr/>
        </p:nvSpPr>
        <p:spPr bwMode="auto">
          <a:xfrm>
            <a:off x="7705725" y="5791200"/>
            <a:ext cx="600075" cy="381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Aft>
                <a:spcPts val="1000"/>
              </a:spcAft>
            </a:pPr>
            <a:r>
              <a:rPr lang="fr-FR" altLang="en-US" sz="1400" b="1">
                <a:latin typeface="Arial Narrow" panose="020B0606020202030204" pitchFamily="34" charset="0"/>
              </a:rPr>
              <a:t>VUL</a:t>
            </a:r>
          </a:p>
          <a:p>
            <a:pPr eaLnBrk="1" hangingPunct="1"/>
            <a:endParaRPr lang="en-US" altLang="en-US"/>
          </a:p>
        </p:txBody>
      </p:sp>
      <p:cxnSp>
        <p:nvCxnSpPr>
          <p:cNvPr id="18510" name="AutoShape 88"/>
          <p:cNvCxnSpPr>
            <a:cxnSpLocks noChangeShapeType="1"/>
          </p:cNvCxnSpPr>
          <p:nvPr/>
        </p:nvCxnSpPr>
        <p:spPr bwMode="auto">
          <a:xfrm flipV="1">
            <a:off x="7054850" y="4418013"/>
            <a:ext cx="508000" cy="1068387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8511" name="AutoShape 89"/>
          <p:cNvCxnSpPr>
            <a:cxnSpLocks noChangeShapeType="1"/>
          </p:cNvCxnSpPr>
          <p:nvPr/>
        </p:nvCxnSpPr>
        <p:spPr bwMode="auto">
          <a:xfrm>
            <a:off x="7562850" y="4443413"/>
            <a:ext cx="514350" cy="102870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grpSp>
        <p:nvGrpSpPr>
          <p:cNvPr id="18512" name="Group 90"/>
          <p:cNvGrpSpPr>
            <a:grpSpLocks/>
          </p:cNvGrpSpPr>
          <p:nvPr/>
        </p:nvGrpSpPr>
        <p:grpSpPr bwMode="auto">
          <a:xfrm>
            <a:off x="5621338" y="4495800"/>
            <a:ext cx="871537" cy="942975"/>
            <a:chOff x="10434" y="5404"/>
            <a:chExt cx="1371" cy="1265"/>
          </a:xfrm>
        </p:grpSpPr>
        <p:cxnSp>
          <p:nvCxnSpPr>
            <p:cNvPr id="18527" name="AutoShape 91"/>
            <p:cNvCxnSpPr>
              <a:cxnSpLocks noChangeShapeType="1"/>
            </p:cNvCxnSpPr>
            <p:nvPr/>
          </p:nvCxnSpPr>
          <p:spPr bwMode="auto">
            <a:xfrm flipV="1">
              <a:off x="10434" y="5404"/>
              <a:ext cx="681" cy="1265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8528" name="AutoShape 92"/>
            <p:cNvCxnSpPr>
              <a:cxnSpLocks noChangeShapeType="1"/>
            </p:cNvCxnSpPr>
            <p:nvPr/>
          </p:nvCxnSpPr>
          <p:spPr bwMode="auto">
            <a:xfrm>
              <a:off x="11115" y="5433"/>
              <a:ext cx="690" cy="122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sp>
        <p:nvSpPr>
          <p:cNvPr id="18513" name="AutoShape 96"/>
          <p:cNvSpPr>
            <a:spLocks noChangeArrowheads="1"/>
          </p:cNvSpPr>
          <p:nvPr/>
        </p:nvSpPr>
        <p:spPr bwMode="auto">
          <a:xfrm>
            <a:off x="3581400" y="4953000"/>
            <a:ext cx="457200" cy="4572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Aft>
                <a:spcPts val="1000"/>
              </a:spcAft>
            </a:pPr>
            <a:r>
              <a:rPr lang="fr-FR" altLang="en-US" sz="1400" b="1">
                <a:solidFill>
                  <a:schemeClr val="bg1"/>
                </a:solidFill>
              </a:rPr>
              <a:t>6</a:t>
            </a:r>
            <a:r>
              <a:rPr lang="fr-FR" altLang="en-US" sz="1200">
                <a:latin typeface="Times New Roman" panose="02020603050405020304" pitchFamily="18" charset="0"/>
              </a:rPr>
              <a:t> </a:t>
            </a:r>
            <a:endParaRPr lang="en-US" altLang="en-US"/>
          </a:p>
        </p:txBody>
      </p:sp>
      <p:sp>
        <p:nvSpPr>
          <p:cNvPr id="18514" name="AutoShape 97"/>
          <p:cNvSpPr>
            <a:spLocks noChangeArrowheads="1"/>
          </p:cNvSpPr>
          <p:nvPr/>
        </p:nvSpPr>
        <p:spPr bwMode="auto">
          <a:xfrm>
            <a:off x="2590800" y="4953000"/>
            <a:ext cx="457200" cy="4572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Aft>
                <a:spcPts val="1000"/>
              </a:spcAft>
            </a:pPr>
            <a:r>
              <a:rPr lang="fr-FR" altLang="en-US" sz="1400" b="1">
                <a:solidFill>
                  <a:schemeClr val="bg1"/>
                </a:solidFill>
              </a:rPr>
              <a:t>2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18515" name="Rectangle 98"/>
          <p:cNvSpPr>
            <a:spLocks noChangeArrowheads="1"/>
          </p:cNvSpPr>
          <p:nvPr/>
        </p:nvSpPr>
        <p:spPr bwMode="auto">
          <a:xfrm>
            <a:off x="4572000" y="5334000"/>
            <a:ext cx="719138" cy="2286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Aft>
                <a:spcPts val="1000"/>
              </a:spcAft>
            </a:pPr>
            <a:r>
              <a:rPr lang="fr-FR" altLang="en-US" sz="1200" b="1">
                <a:solidFill>
                  <a:schemeClr val="bg1"/>
                </a:solidFill>
                <a:latin typeface="Arial Narrow" panose="020B0606020202030204" pitchFamily="34" charset="0"/>
              </a:rPr>
              <a:t>12,18,20</a:t>
            </a:r>
          </a:p>
          <a:p>
            <a:pPr eaLnBrk="1" hangingPunct="1"/>
            <a:endParaRPr lang="en-US" altLang="en-US" sz="1200"/>
          </a:p>
        </p:txBody>
      </p:sp>
      <p:cxnSp>
        <p:nvCxnSpPr>
          <p:cNvPr id="18516" name="AutoShape 100"/>
          <p:cNvCxnSpPr>
            <a:cxnSpLocks noChangeShapeType="1"/>
          </p:cNvCxnSpPr>
          <p:nvPr/>
        </p:nvCxnSpPr>
        <p:spPr bwMode="auto">
          <a:xfrm rot="5400000" flipH="1" flipV="1">
            <a:off x="4170363" y="4745037"/>
            <a:ext cx="914400" cy="415925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8517" name="AutoShape 101"/>
          <p:cNvCxnSpPr>
            <a:cxnSpLocks noChangeShapeType="1"/>
          </p:cNvCxnSpPr>
          <p:nvPr/>
        </p:nvCxnSpPr>
        <p:spPr bwMode="auto">
          <a:xfrm rot="16200000" flipH="1">
            <a:off x="4639469" y="4639469"/>
            <a:ext cx="890587" cy="498475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8518" name="Rectangle 102"/>
          <p:cNvSpPr>
            <a:spLocks noChangeArrowheads="1"/>
          </p:cNvSpPr>
          <p:nvPr/>
        </p:nvSpPr>
        <p:spPr bwMode="auto">
          <a:xfrm>
            <a:off x="8274050" y="5791200"/>
            <a:ext cx="641350" cy="4127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Aft>
                <a:spcPts val="1000"/>
              </a:spcAft>
            </a:pPr>
            <a:r>
              <a:rPr lang="fr-FR" altLang="en-US" sz="1400" b="1">
                <a:latin typeface="Arial Narrow" panose="020B0606020202030204" pitchFamily="34" charset="0"/>
              </a:rPr>
              <a:t>VICO</a:t>
            </a:r>
          </a:p>
          <a:p>
            <a:pPr eaLnBrk="1" hangingPunct="1"/>
            <a:endParaRPr lang="en-US" altLang="en-US"/>
          </a:p>
        </p:txBody>
      </p:sp>
      <p:sp>
        <p:nvSpPr>
          <p:cNvPr id="18519" name="Rectangle 103"/>
          <p:cNvSpPr>
            <a:spLocks noChangeArrowheads="1"/>
          </p:cNvSpPr>
          <p:nvPr/>
        </p:nvSpPr>
        <p:spPr bwMode="auto">
          <a:xfrm>
            <a:off x="9144000" y="5791200"/>
            <a:ext cx="781050" cy="2889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Aft>
                <a:spcPts val="1000"/>
              </a:spcAft>
            </a:pPr>
            <a:r>
              <a:rPr lang="fr-FR" altLang="en-US" sz="1400" b="1">
                <a:latin typeface="Arial Narrow" panose="020B0606020202030204" pitchFamily="34" charset="0"/>
              </a:rPr>
              <a:t>SA/SP</a:t>
            </a:r>
          </a:p>
          <a:p>
            <a:pPr eaLnBrk="1" hangingPunct="1"/>
            <a:endParaRPr lang="en-US" altLang="en-US"/>
          </a:p>
        </p:txBody>
      </p:sp>
      <p:cxnSp>
        <p:nvCxnSpPr>
          <p:cNvPr id="18520" name="AutoShape 29"/>
          <p:cNvCxnSpPr>
            <a:cxnSpLocks noChangeShapeType="1"/>
          </p:cNvCxnSpPr>
          <p:nvPr/>
        </p:nvCxnSpPr>
        <p:spPr bwMode="auto">
          <a:xfrm>
            <a:off x="10287000" y="2133600"/>
            <a:ext cx="0" cy="37782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8521" name="AutoShape 82"/>
          <p:cNvSpPr>
            <a:spLocks noChangeArrowheads="1"/>
          </p:cNvSpPr>
          <p:nvPr/>
        </p:nvSpPr>
        <p:spPr bwMode="auto">
          <a:xfrm>
            <a:off x="5807075" y="2971800"/>
            <a:ext cx="212725" cy="933450"/>
          </a:xfrm>
          <a:prstGeom prst="downArrow">
            <a:avLst>
              <a:gd name="adj1" fmla="val 50000"/>
              <a:gd name="adj2" fmla="val 9351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fr-FR" altLang="en-US"/>
          </a:p>
        </p:txBody>
      </p:sp>
      <p:grpSp>
        <p:nvGrpSpPr>
          <p:cNvPr id="18522" name="Group 99"/>
          <p:cNvGrpSpPr>
            <a:grpSpLocks/>
          </p:cNvGrpSpPr>
          <p:nvPr/>
        </p:nvGrpSpPr>
        <p:grpSpPr bwMode="auto">
          <a:xfrm>
            <a:off x="3397250" y="4495800"/>
            <a:ext cx="869950" cy="942975"/>
            <a:chOff x="10434" y="5404"/>
            <a:chExt cx="1371" cy="1265"/>
          </a:xfrm>
        </p:grpSpPr>
        <p:cxnSp>
          <p:nvCxnSpPr>
            <p:cNvPr id="18525" name="AutoShape 100"/>
            <p:cNvCxnSpPr>
              <a:cxnSpLocks noChangeShapeType="1"/>
            </p:cNvCxnSpPr>
            <p:nvPr/>
          </p:nvCxnSpPr>
          <p:spPr bwMode="auto">
            <a:xfrm flipV="1">
              <a:off x="10434" y="5404"/>
              <a:ext cx="681" cy="1265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8526" name="AutoShape 101"/>
            <p:cNvCxnSpPr>
              <a:cxnSpLocks noChangeShapeType="1"/>
            </p:cNvCxnSpPr>
            <p:nvPr/>
          </p:nvCxnSpPr>
          <p:spPr bwMode="auto">
            <a:xfrm>
              <a:off x="11115" y="5433"/>
              <a:ext cx="690" cy="122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cxnSp>
        <p:nvCxnSpPr>
          <p:cNvPr id="18523" name="AutoShape 100"/>
          <p:cNvCxnSpPr>
            <a:cxnSpLocks noChangeShapeType="1"/>
          </p:cNvCxnSpPr>
          <p:nvPr/>
        </p:nvCxnSpPr>
        <p:spPr bwMode="auto">
          <a:xfrm rot="5400000" flipH="1" flipV="1">
            <a:off x="2106612" y="4751388"/>
            <a:ext cx="942975" cy="43180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8524" name="AutoShape 101"/>
          <p:cNvCxnSpPr>
            <a:cxnSpLocks noChangeShapeType="1"/>
          </p:cNvCxnSpPr>
          <p:nvPr/>
        </p:nvCxnSpPr>
        <p:spPr bwMode="auto">
          <a:xfrm rot="16200000" flipH="1">
            <a:off x="2566987" y="4745038"/>
            <a:ext cx="892175" cy="43815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xmlns="" val="37546654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1D7920-812C-44D5-A4F5-0AB4CFCCE875}" type="slidenum">
              <a:rPr lang="fr-FR">
                <a:latin typeface="Arial" charset="0"/>
              </a:rPr>
              <a:pPr>
                <a:defRPr/>
              </a:pPr>
              <a:t>13</a:t>
            </a:fld>
            <a:endParaRPr lang="fr-FR">
              <a:latin typeface="Arial" charset="0"/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1524000" y="620713"/>
            <a:ext cx="8229600" cy="5903912"/>
          </a:xfrm>
        </p:spPr>
        <p:txBody>
          <a:bodyPr/>
          <a:lstStyle/>
          <a:p>
            <a:pPr algn="just">
              <a:buFont typeface="Wingdings" panose="05000000000000000000" pitchFamily="2" charset="2"/>
              <a:buNone/>
            </a:pPr>
            <a:r>
              <a:rPr lang="fr-BE" altLang="en-US" b="1" smtClean="0">
                <a:latin typeface="Arial Narrow" panose="020B0606020202030204" pitchFamily="34" charset="0"/>
              </a:rPr>
              <a:t>L’ORIGINALITÉ DU COCAPE</a:t>
            </a:r>
          </a:p>
          <a:p>
            <a:pPr algn="just">
              <a:buFont typeface="Wingdings" panose="05000000000000000000" pitchFamily="2" charset="2"/>
              <a:buNone/>
            </a:pPr>
            <a:endParaRPr lang="fr-BE" altLang="en-US" sz="800" b="1" smtClean="0">
              <a:latin typeface="Arial Narrow" panose="020B0606020202030204" pitchFamily="34" charset="0"/>
            </a:endParaRPr>
          </a:p>
          <a:p>
            <a:pPr lvl="1" algn="just">
              <a:buFontTx/>
              <a:buBlip>
                <a:blip r:embed="rId2"/>
              </a:buBlip>
            </a:pPr>
            <a:r>
              <a:rPr lang="fr-BE" altLang="en-US" b="1" smtClean="0">
                <a:latin typeface="Arial Narrow" panose="020B0606020202030204" pitchFamily="34" charset="0"/>
              </a:rPr>
              <a:t> Un Code d’éthique unique pour l’ensemble des Agents Publics de l’Etat.</a:t>
            </a:r>
          </a:p>
          <a:p>
            <a:pPr lvl="1" algn="just">
              <a:buFontTx/>
              <a:buBlip>
                <a:blip r:embed="rId2"/>
              </a:buBlip>
            </a:pPr>
            <a:r>
              <a:rPr lang="fr-BE" altLang="en-US" b="1" smtClean="0">
                <a:latin typeface="Arial Narrow" panose="020B0606020202030204" pitchFamily="34" charset="0"/>
              </a:rPr>
              <a:t> Fini avec les catégories hors cadres.</a:t>
            </a:r>
          </a:p>
          <a:p>
            <a:pPr lvl="1" algn="just">
              <a:buFontTx/>
              <a:buBlip>
                <a:blip r:embed="rId2"/>
              </a:buBlip>
            </a:pPr>
            <a:r>
              <a:rPr lang="fr-BE" altLang="en-US" b="1" smtClean="0">
                <a:latin typeface="Arial Narrow" panose="020B0606020202030204" pitchFamily="34" charset="0"/>
              </a:rPr>
              <a:t> Promulgation d’un décret-loi exclusivement réservé à l’éthique et à la bonne gouvernance.</a:t>
            </a:r>
          </a:p>
          <a:p>
            <a:pPr lvl="1" algn="just">
              <a:buFontTx/>
              <a:buBlip>
                <a:blip r:embed="rId2"/>
              </a:buBlip>
            </a:pPr>
            <a:r>
              <a:rPr lang="fr-BE" altLang="en-US" b="1" smtClean="0">
                <a:latin typeface="Arial Narrow" panose="020B0606020202030204" pitchFamily="34" charset="0"/>
              </a:rPr>
              <a:t> Suprématie du Code de Conduite  sur d’autres codes sectoriels.</a:t>
            </a:r>
          </a:p>
          <a:p>
            <a:pPr lvl="1" algn="just">
              <a:buFontTx/>
              <a:buBlip>
                <a:blip r:embed="rId2"/>
              </a:buBlip>
            </a:pPr>
            <a:r>
              <a:rPr lang="fr-BE" altLang="en-US" b="1" smtClean="0">
                <a:latin typeface="Arial Narrow" panose="020B0606020202030204" pitchFamily="34" charset="0"/>
              </a:rPr>
              <a:t> Revalorisation du Ministère de la Fonction Publique. </a:t>
            </a:r>
          </a:p>
        </p:txBody>
      </p:sp>
    </p:spTree>
    <p:extLst>
      <p:ext uri="{BB962C8B-B14F-4D97-AF65-F5344CB8AC3E}">
        <p14:creationId xmlns:p14="http://schemas.microsoft.com/office/powerpoint/2010/main" xmlns="" val="11655479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24342" y="322729"/>
            <a:ext cx="10529887" cy="6320118"/>
          </a:xfrm>
        </p:spPr>
        <p:txBody>
          <a:bodyPr rtlCol="0">
            <a:normAutofit fontScale="47500" lnSpcReduction="20000"/>
          </a:bodyPr>
          <a:lstStyle/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sz="6700" b="1" dirty="0" smtClean="0">
                <a:latin typeface="Arial Narrow" pitchFamily="34" charset="0"/>
              </a:rPr>
              <a:t>L’Administration Publique </a:t>
            </a: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sz="6700" dirty="0" smtClean="0">
              <a:latin typeface="Arial Narrow" pitchFamily="34" charset="0"/>
            </a:endParaRP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sz="6700" dirty="0" smtClean="0">
                <a:latin typeface="Arial Narrow" pitchFamily="34" charset="0"/>
              </a:rPr>
              <a:t>Ensemble </a:t>
            </a:r>
            <a:r>
              <a:rPr lang="fr-FR" sz="6700" dirty="0">
                <a:latin typeface="Arial Narrow" pitchFamily="34" charset="0"/>
              </a:rPr>
              <a:t>des services administratifs du pouvoir central, des provinces et des entités territoriales décentralisées destinés à exécuter des tâches étatiques en vue de la satisfaction des besoins d’intérêt général</a:t>
            </a:r>
            <a:r>
              <a:rPr lang="fr-FR" sz="6700" dirty="0" smtClean="0">
                <a:latin typeface="Arial Narrow" pitchFamily="34" charset="0"/>
              </a:rPr>
              <a:t>.</a:t>
            </a: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sz="6700" dirty="0" smtClean="0">
              <a:latin typeface="Arial Narrow" pitchFamily="34" charset="0"/>
            </a:endParaRP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sz="6700" dirty="0" smtClean="0">
                <a:latin typeface="Arial Narrow" pitchFamily="34" charset="0"/>
              </a:rPr>
              <a:t>Organisation chargée de la mise en œuvre des politiques publiques.</a:t>
            </a:r>
            <a:endParaRPr lang="fr-FR" sz="6700" dirty="0">
              <a:latin typeface="Arial Narrow" pitchFamily="34" charset="0"/>
            </a:endParaRP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sz="6700" dirty="0">
              <a:latin typeface="Arial Narrow" pitchFamily="34" charset="0"/>
            </a:endParaRP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sz="6700" dirty="0">
                <a:latin typeface="Arial Narrow" pitchFamily="34" charset="0"/>
              </a:rPr>
              <a:t>L’ensemble du personnel des services publics.</a:t>
            </a:r>
            <a:endParaRPr lang="en-US" sz="6700" dirty="0">
              <a:latin typeface="Arial Narrow" pitchFamily="34" charset="0"/>
            </a:endParaRP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sz="6700" dirty="0">
              <a:latin typeface="Arial Narrow" pitchFamily="34" charset="0"/>
            </a:endParaRP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sz="6700" dirty="0">
                <a:latin typeface="Arial Narrow" pitchFamily="34" charset="0"/>
              </a:rPr>
              <a:t> « </a:t>
            </a:r>
            <a:r>
              <a:rPr lang="fr-FR" sz="6700" b="1" i="1" dirty="0">
                <a:latin typeface="Arial Narrow" pitchFamily="34" charset="0"/>
              </a:rPr>
              <a:t>L’Administration est l’enclos du pouvoir</a:t>
            </a:r>
            <a:r>
              <a:rPr lang="fr-FR" sz="6700" dirty="0">
                <a:latin typeface="Arial Narrow" pitchFamily="34" charset="0"/>
              </a:rPr>
              <a:t> ».</a:t>
            </a:r>
            <a:endParaRPr lang="en-US" sz="6700" dirty="0">
              <a:latin typeface="Arial Narrow" pitchFamily="34" charset="0"/>
            </a:endParaRP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sz="6700" dirty="0">
                <a:latin typeface="Arial Narrow" pitchFamily="34" charset="0"/>
              </a:rPr>
              <a:t> * La caractéristique clé du Service Public est la poursuite de l’</a:t>
            </a:r>
            <a:r>
              <a:rPr lang="fr-FR" sz="6700" b="1" dirty="0">
                <a:latin typeface="Arial Narrow" pitchFamily="34" charset="0"/>
              </a:rPr>
              <a:t>intérêt général</a:t>
            </a:r>
            <a:r>
              <a:rPr lang="fr-FR" sz="6700" dirty="0">
                <a:latin typeface="Arial Narrow" pitchFamily="34" charset="0"/>
              </a:rPr>
              <a:t> (Banque Mondiale)</a:t>
            </a:r>
            <a:endParaRPr lang="fr-FR" sz="6700" b="1" dirty="0">
              <a:latin typeface="Arial Narrow" pitchFamily="34" charset="0"/>
            </a:endParaRPr>
          </a:p>
          <a:p>
            <a:pPr fontAlgn="auto">
              <a:spcAft>
                <a:spcPts val="0"/>
              </a:spcAft>
              <a:defRPr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42172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44500" y="457200"/>
            <a:ext cx="8851900" cy="6096000"/>
          </a:xfrm>
        </p:spPr>
        <p:txBody>
          <a:bodyPr rtlCol="0">
            <a:normAutofit/>
          </a:bodyPr>
          <a:lstStyle/>
          <a:p>
            <a:pPr marL="895350" indent="-89535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b="1" dirty="0" smtClean="0">
                <a:latin typeface="Arial Narrow" pitchFamily="34" charset="0"/>
              </a:rPr>
              <a:t>Principes </a:t>
            </a:r>
            <a:r>
              <a:rPr lang="fr-FR" b="1" dirty="0">
                <a:latin typeface="Arial Narrow" pitchFamily="34" charset="0"/>
              </a:rPr>
              <a:t>fondamentaux de la Charte Africaine sur les valeurs et les principes du Service Public et de l’Administration</a:t>
            </a:r>
            <a:endParaRPr lang="en-US" dirty="0">
              <a:latin typeface="Arial Narrow" pitchFamily="34" charset="0"/>
            </a:endParaRPr>
          </a:p>
          <a:p>
            <a:pPr algn="just" fontAlgn="auto">
              <a:spcAft>
                <a:spcPts val="0"/>
              </a:spcAft>
              <a:defRPr/>
            </a:pPr>
            <a:endParaRPr lang="en-US" dirty="0">
              <a:latin typeface="Arial Narrow" pitchFamily="34" charset="0"/>
            </a:endParaRPr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dirty="0">
                <a:latin typeface="Arial Narrow" pitchFamily="34" charset="0"/>
              </a:rPr>
              <a:t>a. </a:t>
            </a:r>
            <a:r>
              <a:rPr lang="fr-FR" b="1" dirty="0">
                <a:latin typeface="Arial Narrow" pitchFamily="34" charset="0"/>
              </a:rPr>
              <a:t>Principe d’égalité</a:t>
            </a:r>
            <a:r>
              <a:rPr lang="fr-FR" dirty="0">
                <a:latin typeface="Arial Narrow" pitchFamily="34" charset="0"/>
              </a:rPr>
              <a:t> des usagers devant le service public et l’administration (égalité d’accès) : les personnes se trouvant dans une situation comparable vis-à-vis de l’administration doivent être traitées de manière égale, sans distinction d’aucune sorte (origine, race, sexe, religion, ethnie, convictions politiques ou philosophiques, ...); </a:t>
            </a:r>
            <a:r>
              <a:rPr lang="fr-FR" dirty="0" smtClean="0">
                <a:latin typeface="Arial Narrow" pitchFamily="34" charset="0"/>
              </a:rPr>
              <a:t>(</a:t>
            </a:r>
            <a:r>
              <a:rPr lang="fr-FR" dirty="0">
                <a:latin typeface="Arial Narrow" pitchFamily="34" charset="0"/>
              </a:rPr>
              <a:t>art. 11 de la </a:t>
            </a:r>
            <a:r>
              <a:rPr lang="fr-FR" dirty="0" smtClean="0">
                <a:latin typeface="Arial Narrow" pitchFamily="34" charset="0"/>
              </a:rPr>
              <a:t>Constitution et Art. 22 du COCAPE).</a:t>
            </a:r>
            <a:endParaRPr lang="en-US" dirty="0">
              <a:latin typeface="Arial Narrow" pitchFamily="34" charset="0"/>
            </a:endParaRPr>
          </a:p>
          <a:p>
            <a:pPr fontAlgn="auto">
              <a:spcAft>
                <a:spcPts val="0"/>
              </a:spcAft>
              <a:defRPr/>
            </a:pPr>
            <a:endParaRPr lang="en-US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9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76238" y="374650"/>
            <a:ext cx="10006012" cy="6553200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sz="3300" dirty="0">
                <a:latin typeface="Arial Narrow" pitchFamily="34" charset="0"/>
              </a:rPr>
              <a:t>b. </a:t>
            </a:r>
            <a:r>
              <a:rPr lang="fr-FR" sz="3300" b="1" dirty="0">
                <a:latin typeface="Arial Narrow" pitchFamily="34" charset="0"/>
              </a:rPr>
              <a:t>Principe de neutralité</a:t>
            </a:r>
            <a:r>
              <a:rPr lang="fr-FR" sz="3300" dirty="0">
                <a:latin typeface="Arial Narrow" pitchFamily="34" charset="0"/>
              </a:rPr>
              <a:t> </a:t>
            </a:r>
            <a:endParaRPr lang="en-US" sz="3300" dirty="0">
              <a:latin typeface="Arial Narrow" pitchFamily="34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sz="3300" dirty="0">
                <a:latin typeface="Arial Narrow" pitchFamily="34" charset="0"/>
              </a:rPr>
              <a:t> </a:t>
            </a:r>
            <a:endParaRPr lang="en-US" sz="3300" dirty="0">
              <a:latin typeface="Arial Narrow" pitchFamily="34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sz="3300" dirty="0">
                <a:latin typeface="Arial Narrow" pitchFamily="34" charset="0"/>
              </a:rPr>
              <a:t>Prohibition de toutes formes de discrimination.</a:t>
            </a:r>
            <a:endParaRPr lang="en-US" sz="3300" dirty="0">
              <a:latin typeface="Arial Narrow" pitchFamily="34" charset="0"/>
            </a:endParaRP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sz="3300" dirty="0">
                <a:latin typeface="Arial Narrow" pitchFamily="34" charset="0"/>
              </a:rPr>
              <a:t>L’Administration demeure neutre à l’égard du Régime en place. Apolitisme de l’Administration publique.  (art 193 de la  Constitution et Art. 9 pt 4 du COCAPE)</a:t>
            </a:r>
            <a:endParaRPr lang="en-US" sz="3300" dirty="0">
              <a:latin typeface="Arial Narrow" pitchFamily="34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sz="3300" dirty="0">
                <a:latin typeface="Arial Narrow" pitchFamily="34" charset="0"/>
              </a:rPr>
              <a:t> </a:t>
            </a:r>
            <a:endParaRPr lang="en-US" sz="3300" dirty="0">
              <a:latin typeface="Arial Narrow" pitchFamily="34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sz="3300" dirty="0">
                <a:latin typeface="Arial Narrow" pitchFamily="34" charset="0"/>
              </a:rPr>
              <a:t>c. </a:t>
            </a:r>
            <a:r>
              <a:rPr lang="fr-FR" sz="3300" b="1" dirty="0">
                <a:latin typeface="Arial Narrow" pitchFamily="34" charset="0"/>
              </a:rPr>
              <a:t>Principe de la légalité</a:t>
            </a:r>
            <a:r>
              <a:rPr lang="fr-FR" sz="3300" dirty="0">
                <a:latin typeface="Arial Narrow" pitchFamily="34" charset="0"/>
              </a:rPr>
              <a:t> :</a:t>
            </a:r>
            <a:endParaRPr lang="en-US" sz="3300" dirty="0">
              <a:latin typeface="Arial Narrow" pitchFamily="34" charset="0"/>
            </a:endParaRPr>
          </a:p>
          <a:p>
            <a:pPr fontAlgn="auto">
              <a:spcAft>
                <a:spcPts val="0"/>
              </a:spcAft>
              <a:defRPr/>
            </a:pPr>
            <a:endParaRPr lang="en-US" sz="2200" dirty="0">
              <a:latin typeface="Arial Narrow" pitchFamily="34" charset="0"/>
            </a:endParaRPr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sz="3300" dirty="0">
                <a:latin typeface="Arial Narrow" pitchFamily="34" charset="0"/>
              </a:rPr>
              <a:t>  Respect de la légalité dans ses prestations dans le strict respect de la loi, règlements c’est-à-dire des normes et procédures en vigueur (délai, qualité,…). Art 9 pt 3 du COCAPE</a:t>
            </a:r>
            <a:endParaRPr lang="en-US" sz="3300" dirty="0">
              <a:latin typeface="Arial Narrow" pitchFamily="34" charset="0"/>
            </a:endParaRPr>
          </a:p>
          <a:p>
            <a:pPr fontAlgn="auto">
              <a:spcAft>
                <a:spcPts val="0"/>
              </a:spcAft>
              <a:defRPr/>
            </a:pPr>
            <a:endParaRPr lang="en-US" sz="2200" dirty="0">
              <a:latin typeface="Arial Narrow" pitchFamily="34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sz="3300" dirty="0">
                <a:latin typeface="Arial Narrow" pitchFamily="34" charset="0"/>
              </a:rPr>
              <a:t>d. </a:t>
            </a:r>
            <a:r>
              <a:rPr lang="fr-FR" sz="3300" b="1" dirty="0">
                <a:latin typeface="Arial Narrow" pitchFamily="34" charset="0"/>
              </a:rPr>
              <a:t>Principe de continuité du service public en toutes circonstances</a:t>
            </a:r>
            <a:r>
              <a:rPr lang="fr-FR" sz="3300" dirty="0">
                <a:latin typeface="Arial Narrow" pitchFamily="34" charset="0"/>
              </a:rPr>
              <a:t>. Art. 21 (20) du COCAPE</a:t>
            </a:r>
            <a:endParaRPr lang="en-US" sz="3300" dirty="0">
              <a:latin typeface="Arial Narrow" pitchFamily="34" charset="0"/>
            </a:endParaRPr>
          </a:p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6399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ce réservé du contenu 2"/>
          <p:cNvSpPr>
            <a:spLocks noGrp="1"/>
          </p:cNvSpPr>
          <p:nvPr>
            <p:ph idx="1"/>
          </p:nvPr>
        </p:nvSpPr>
        <p:spPr>
          <a:xfrm>
            <a:off x="457200" y="457200"/>
            <a:ext cx="9996488" cy="6400800"/>
          </a:xfrm>
        </p:spPr>
        <p:txBody>
          <a:bodyPr/>
          <a:lstStyle/>
          <a:p>
            <a:pPr algn="just">
              <a:buFont typeface="Arial" panose="020B0604020202020204" pitchFamily="34" charset="0"/>
              <a:buNone/>
            </a:pPr>
            <a:r>
              <a:rPr lang="fr-FR" altLang="en-US" sz="3600" b="1" smtClean="0">
                <a:latin typeface="Arial Narrow" panose="020B0606020202030204" pitchFamily="34" charset="0"/>
              </a:rPr>
              <a:t>e. Principe d’adaptation</a:t>
            </a:r>
            <a:r>
              <a:rPr lang="fr-FR" altLang="en-US" sz="3600" smtClean="0">
                <a:latin typeface="Arial Narrow" panose="020B0606020202030204" pitchFamily="34" charset="0"/>
              </a:rPr>
              <a:t> du service public aux besoins de services (réceptivité et  modernisation).</a:t>
            </a:r>
            <a:endParaRPr lang="en-US" altLang="en-US" sz="3600" smtClean="0">
              <a:latin typeface="Arial Narrow" panose="020B0606020202030204" pitchFamily="34" charset="0"/>
            </a:endParaRPr>
          </a:p>
          <a:p>
            <a:pPr algn="just">
              <a:buFont typeface="Arial" panose="020B0604020202020204" pitchFamily="34" charset="0"/>
              <a:buNone/>
            </a:pPr>
            <a:r>
              <a:rPr lang="fr-FR" altLang="en-US" sz="3600" smtClean="0">
                <a:latin typeface="Arial Narrow" panose="020B0606020202030204" pitchFamily="34" charset="0"/>
              </a:rPr>
              <a:t>f. </a:t>
            </a:r>
            <a:r>
              <a:rPr lang="fr-FR" altLang="en-US" sz="3600" b="1" smtClean="0">
                <a:latin typeface="Arial Narrow" panose="020B0606020202030204" pitchFamily="34" charset="0"/>
              </a:rPr>
              <a:t>Principe lié au professionnalisme et à  l’éthique</a:t>
            </a:r>
            <a:r>
              <a:rPr lang="fr-FR" altLang="en-US" sz="3600" smtClean="0">
                <a:latin typeface="Arial Narrow" panose="020B0606020202030204" pitchFamily="34" charset="0"/>
              </a:rPr>
              <a:t>.</a:t>
            </a:r>
            <a:endParaRPr lang="en-US" altLang="en-US" sz="3600" smtClean="0">
              <a:latin typeface="Arial Narrow" panose="020B0606020202030204" pitchFamily="34" charset="0"/>
            </a:endParaRPr>
          </a:p>
          <a:p>
            <a:pPr algn="just">
              <a:buFont typeface="Arial" panose="020B0604020202020204" pitchFamily="34" charset="0"/>
              <a:buNone/>
            </a:pPr>
            <a:r>
              <a:rPr lang="fr-FR" altLang="en-US" sz="3600" smtClean="0">
                <a:latin typeface="Arial Narrow" panose="020B0606020202030204" pitchFamily="34" charset="0"/>
              </a:rPr>
              <a:t>g. </a:t>
            </a:r>
            <a:r>
              <a:rPr lang="fr-FR" altLang="en-US" sz="3600" b="1" smtClean="0">
                <a:latin typeface="Arial Narrow" panose="020B0606020202030204" pitchFamily="34" charset="0"/>
              </a:rPr>
              <a:t>Promotion et protection des droits des usagers et des agents du service public. Art. 22 du COCAPE</a:t>
            </a:r>
            <a:endParaRPr lang="en-US" altLang="en-US" sz="3600" smtClean="0">
              <a:latin typeface="Arial Narrow" panose="020B0606020202030204" pitchFamily="34" charset="0"/>
            </a:endParaRPr>
          </a:p>
          <a:p>
            <a:pPr algn="just">
              <a:buFont typeface="Arial" panose="020B0604020202020204" pitchFamily="34" charset="0"/>
              <a:buNone/>
            </a:pPr>
            <a:r>
              <a:rPr lang="fr-FR" altLang="en-US" sz="3600" smtClean="0">
                <a:latin typeface="Arial Narrow" panose="020B0606020202030204" pitchFamily="34" charset="0"/>
              </a:rPr>
              <a:t>h. </a:t>
            </a:r>
            <a:r>
              <a:rPr lang="fr-FR" altLang="en-US" sz="3600" b="1" smtClean="0">
                <a:latin typeface="Arial Narrow" panose="020B0606020202030204" pitchFamily="34" charset="0"/>
              </a:rPr>
              <a:t>Institution d’une culture de reddition de compte, d’intégrité et de  transparence.</a:t>
            </a:r>
            <a:endParaRPr lang="en-US" altLang="en-US" sz="3600" smtClean="0">
              <a:latin typeface="Arial Narrow" panose="020B0606020202030204" pitchFamily="34" charset="0"/>
            </a:endParaRPr>
          </a:p>
          <a:p>
            <a:pPr algn="just">
              <a:buFont typeface="Arial" panose="020B0604020202020204" pitchFamily="34" charset="0"/>
              <a:buNone/>
            </a:pPr>
            <a:r>
              <a:rPr lang="fr-FR" altLang="en-US" sz="3600" b="1" smtClean="0">
                <a:latin typeface="Arial Narrow" panose="020B0606020202030204" pitchFamily="34" charset="0"/>
              </a:rPr>
              <a:t>i.Usage effectif, efficace et responsable des ressources. Art. 19</a:t>
            </a:r>
            <a:endParaRPr lang="en-US" altLang="en-US" sz="3600" smtClean="0">
              <a:latin typeface="Arial Narrow" panose="020B0606020202030204" pitchFamily="34" charset="0"/>
            </a:endParaRPr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328307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Espace réservé du contenu 2"/>
          <p:cNvSpPr>
            <a:spLocks noGrp="1"/>
          </p:cNvSpPr>
          <p:nvPr>
            <p:ph idx="1"/>
          </p:nvPr>
        </p:nvSpPr>
        <p:spPr>
          <a:xfrm>
            <a:off x="3009900" y="457200"/>
            <a:ext cx="6343650" cy="5668963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endParaRPr lang="fr-FR" altLang="en-US" sz="7200" b="1" smtClean="0">
              <a:latin typeface="Arial Narrow" panose="020B0606020202030204" pitchFamily="34" charset="0"/>
            </a:endParaRPr>
          </a:p>
          <a:p>
            <a:pPr algn="ctr">
              <a:buFont typeface="Arial" panose="020B0604020202020204" pitchFamily="34" charset="0"/>
              <a:buNone/>
            </a:pPr>
            <a:endParaRPr lang="fr-FR" altLang="en-US" sz="4400" b="1" smtClean="0">
              <a:latin typeface="Arial Narrow" panose="020B0606020202030204" pitchFamily="34" charset="0"/>
            </a:endParaRPr>
          </a:p>
          <a:p>
            <a:pPr algn="ctr">
              <a:buFont typeface="Arial" panose="020B0604020202020204" pitchFamily="34" charset="0"/>
              <a:buNone/>
            </a:pPr>
            <a:r>
              <a:rPr lang="fr-FR" altLang="en-US" sz="7200" b="1" smtClean="0">
                <a:latin typeface="Arial Narrow" panose="020B0606020202030204" pitchFamily="34" charset="0"/>
              </a:rPr>
              <a:t>Je vous remercie </a:t>
            </a:r>
            <a:endParaRPr lang="en-US" altLang="en-US" sz="6600" smtClean="0"/>
          </a:p>
        </p:txBody>
      </p:sp>
    </p:spTree>
    <p:extLst>
      <p:ext uri="{BB962C8B-B14F-4D97-AF65-F5344CB8AC3E}">
        <p14:creationId xmlns:p14="http://schemas.microsoft.com/office/powerpoint/2010/main" xmlns="" val="367116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2475" y="-9525"/>
            <a:ext cx="82296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PLAN DE L’EXPOSE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52475" y="1160463"/>
            <a:ext cx="10153650" cy="5522912"/>
          </a:xfrm>
        </p:spPr>
        <p:txBody>
          <a:bodyPr rtlCol="0">
            <a:noAutofit/>
          </a:bodyPr>
          <a:lstStyle/>
          <a:p>
            <a:pPr marL="284163" indent="-284163" fontAlgn="auto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fr-FR" sz="3600" b="1" dirty="0" smtClean="0">
                <a:latin typeface="Arial Narrow" pitchFamily="34" charset="0"/>
              </a:rPr>
              <a:t>DEFINITION (CODE DE CONDUITE DE L’AGENT PUBLIC DE L’ETAT)</a:t>
            </a:r>
          </a:p>
          <a:p>
            <a:pPr marL="284163" indent="-284163" fontAlgn="auto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fr-FR" sz="3600" b="1" dirty="0" smtClean="0">
                <a:latin typeface="Arial Narrow" pitchFamily="34" charset="0"/>
              </a:rPr>
              <a:t>ETHIQUE, DEONTOLOGIE ET PROFESSIONNALISLE COMME FONDEMENT DE LA BONNE GOUVERNANCE</a:t>
            </a:r>
          </a:p>
          <a:p>
            <a:pPr marL="284163" indent="-284163" fontAlgn="auto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fr-FR" sz="3600" b="1" dirty="0" smtClean="0">
                <a:latin typeface="Arial Narrow" pitchFamily="34" charset="0"/>
              </a:rPr>
              <a:t>LES PRINCIPES DU SERVICE PUBLIC ET DE L’ADMINISTRATION</a:t>
            </a:r>
          </a:p>
          <a:p>
            <a:pPr marL="284163" indent="-284163" fontAlgn="auto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fr-FR" sz="3600" b="1" dirty="0" smtClean="0">
                <a:latin typeface="Arial Narrow" pitchFamily="34" charset="0"/>
              </a:rPr>
              <a:t>CRITERES DES PRESTATIONS</a:t>
            </a:r>
            <a:endParaRPr lang="fr-FR" sz="3600" b="1" dirty="0">
              <a:latin typeface="Arial Narrow" pitchFamily="34" charset="0"/>
            </a:endParaRPr>
          </a:p>
          <a:p>
            <a:pPr marL="225425" indent="-225425" fontAlgn="auto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fr-FR" sz="3600" b="1" dirty="0">
                <a:latin typeface="Arial Narrow" pitchFamily="34" charset="0"/>
              </a:rPr>
              <a:t> </a:t>
            </a:r>
            <a:r>
              <a:rPr lang="fr-FR" sz="3600" b="1" dirty="0" smtClean="0">
                <a:latin typeface="Arial Narrow" pitchFamily="34" charset="0"/>
              </a:rPr>
              <a:t>REGIME DISCIPLINAIRE</a:t>
            </a:r>
            <a:endParaRPr lang="fr-FR" sz="3600" dirty="0" smtClean="0"/>
          </a:p>
        </p:txBody>
      </p:sp>
    </p:spTree>
    <p:extLst>
      <p:ext uri="{BB962C8B-B14F-4D97-AF65-F5344CB8AC3E}">
        <p14:creationId xmlns:p14="http://schemas.microsoft.com/office/powerpoint/2010/main" xmlns="" val="41734649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ce réservé du contenu 2"/>
          <p:cNvSpPr>
            <a:spLocks noGrp="1"/>
          </p:cNvSpPr>
          <p:nvPr>
            <p:ph idx="1"/>
          </p:nvPr>
        </p:nvSpPr>
        <p:spPr>
          <a:xfrm>
            <a:off x="1752600" y="609600"/>
            <a:ext cx="8610600" cy="6096000"/>
          </a:xfrm>
        </p:spPr>
        <p:txBody>
          <a:bodyPr/>
          <a:lstStyle/>
          <a:p>
            <a:r>
              <a:rPr lang="fr-FR" altLang="en-US" sz="800" b="1" smtClean="0"/>
              <a:t> </a:t>
            </a:r>
            <a:endParaRPr lang="en-US" altLang="en-US" sz="4800" smtClean="0"/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b="1" smtClean="0">
                <a:latin typeface="Arial Narrow" panose="020B0606020202030204" pitchFamily="34" charset="0"/>
              </a:rPr>
              <a:t>CODE DE CONDUITE DE L’AGENT PUBLIC DE L’ETAT</a:t>
            </a:r>
          </a:p>
        </p:txBody>
      </p:sp>
      <p:pic>
        <p:nvPicPr>
          <p:cNvPr id="5123" name="Image 3" descr="C:\Documents and Settings\Administrateur\Mes documents\CODE DE CONDUITE 0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676400"/>
            <a:ext cx="38862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7743761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90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Définition et importance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1175" y="1219200"/>
            <a:ext cx="10906125" cy="5410200"/>
          </a:xfrm>
        </p:spPr>
        <p:txBody>
          <a:bodyPr rtlCol="0">
            <a:normAutofit fontScale="92500" lnSpcReduction="10000"/>
          </a:bodyPr>
          <a:lstStyle/>
          <a:p>
            <a:pPr marL="1484313" indent="-1484313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1.Définition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 </a:t>
            </a:r>
            <a:r>
              <a:rPr lang="fr-FR" sz="3100" b="1" dirty="0">
                <a:latin typeface="Arial Narrow" pitchFamily="34" charset="0"/>
              </a:rPr>
              <a:t>un Code de conduite </a:t>
            </a:r>
            <a:r>
              <a:rPr lang="fr-FR" sz="3100" dirty="0">
                <a:latin typeface="Arial Narrow" pitchFamily="34" charset="0"/>
              </a:rPr>
              <a:t>est un instrument de gestion présenté sous forme de recueil contenant des principes directeurs qui traduisent la mission du service public en responsabilités, valeurs éthiques et normes qui s’appliquent à l’ensemble du personnel</a:t>
            </a:r>
          </a:p>
          <a:p>
            <a:pPr marL="1484313" indent="-1484313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dirty="0">
              <a:latin typeface="Arial Narrow" pitchFamily="34" charset="0"/>
            </a:endParaRPr>
          </a:p>
          <a:p>
            <a:pPr marL="1484313" indent="-1484313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Importance du Code de conduite :</a:t>
            </a:r>
          </a:p>
          <a:p>
            <a:pPr marL="1484313" indent="-344488" algn="just" fontAlgn="auto">
              <a:spcAft>
                <a:spcPts val="0"/>
              </a:spcAft>
              <a:buFontTx/>
              <a:buChar char="-"/>
              <a:defRPr/>
            </a:pPr>
            <a:r>
              <a:rPr lang="fr-FR" sz="3100" dirty="0">
                <a:latin typeface="Arial Narrow" pitchFamily="34" charset="0"/>
              </a:rPr>
              <a:t>Permettre  à chaque Agent (collaborateur du pouvoir) assujetti de savoir ce qui est attendu de lui</a:t>
            </a:r>
          </a:p>
          <a:p>
            <a:pPr marL="1484313" indent="-344488" algn="just" fontAlgn="auto">
              <a:spcAft>
                <a:spcPts val="0"/>
              </a:spcAft>
              <a:buFontTx/>
              <a:buChar char="-"/>
              <a:defRPr/>
            </a:pPr>
            <a:r>
              <a:rPr lang="fr-FR" sz="3100" dirty="0">
                <a:latin typeface="Arial Narrow" pitchFamily="34" charset="0"/>
              </a:rPr>
              <a:t>Renforcer la confiance dans le service de la part des partenaires, des animateurs politiques et des usagers ou citoyens clients,</a:t>
            </a:r>
          </a:p>
          <a:p>
            <a:pPr marL="1484313" indent="-344488" algn="just" fontAlgn="auto">
              <a:spcAft>
                <a:spcPts val="0"/>
              </a:spcAft>
              <a:buFontTx/>
              <a:buChar char="-"/>
              <a:defRPr/>
            </a:pPr>
            <a:r>
              <a:rPr lang="fr-FR" sz="3100" dirty="0">
                <a:latin typeface="Arial Narrow" pitchFamily="34" charset="0"/>
              </a:rPr>
              <a:t>Expliciter les responsabilités et les règles régissant l’exercice des fonctions des Agents (sert d’étalon)</a:t>
            </a:r>
            <a:endParaRPr lang="en-US" sz="31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51005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7C539C-67BC-4CB4-8124-C2B23551DF45}" type="slidenum">
              <a:rPr lang="fr-FR">
                <a:latin typeface="Arial" charset="0"/>
              </a:rPr>
              <a:pPr>
                <a:defRPr/>
              </a:pPr>
              <a:t>5</a:t>
            </a:fld>
            <a:endParaRPr lang="fr-FR">
              <a:latin typeface="Arial" charset="0"/>
            </a:endParaRPr>
          </a:p>
        </p:txBody>
      </p:sp>
      <p:sp>
        <p:nvSpPr>
          <p:cNvPr id="20483" name="Rectangle 2"/>
          <p:cNvSpPr>
            <a:spLocks noChangeArrowheads="1"/>
          </p:cNvSpPr>
          <p:nvPr/>
        </p:nvSpPr>
        <p:spPr bwMode="auto">
          <a:xfrm>
            <a:off x="430213" y="-92075"/>
            <a:ext cx="11066462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lvl="3" indent="-1087438"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685800" algn="l"/>
              </a:tabLst>
              <a:defRPr/>
            </a:pPr>
            <a:r>
              <a:rPr lang="fr-BE" sz="2400" b="1" dirty="0">
                <a:latin typeface="+mn-lt"/>
              </a:rPr>
              <a:t>II. HISTORIQUE</a:t>
            </a:r>
            <a:endParaRPr lang="fr-FR" sz="2400" b="1" dirty="0">
              <a:latin typeface="+mn-lt"/>
            </a:endParaRPr>
          </a:p>
          <a:p>
            <a:pPr indent="1651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685800" algn="l"/>
              </a:tabLst>
              <a:defRPr/>
            </a:pPr>
            <a:r>
              <a:rPr lang="fr-B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Exigences fondamentales :</a:t>
            </a:r>
            <a:endParaRPr lang="fr-F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749300" indent="-38735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688975" algn="l"/>
              </a:tabLst>
              <a:defRPr/>
            </a:pPr>
            <a:r>
              <a:rPr lang="fr-BE" sz="2800" b="1" dirty="0">
                <a:latin typeface="+mn-lt"/>
              </a:rPr>
              <a:t>La volonté politique du Gouvernement de moraliser  la gestion  </a:t>
            </a:r>
            <a:r>
              <a:rPr lang="fr-FR" sz="2800" b="1" dirty="0">
                <a:latin typeface="+mn-lt"/>
              </a:rPr>
              <a:t>de la chose Publique ;</a:t>
            </a:r>
            <a:endParaRPr lang="fr-FR" sz="2800" dirty="0">
              <a:latin typeface="+mn-lt"/>
            </a:endParaRPr>
          </a:p>
          <a:p>
            <a:pPr marL="749300" indent="-38735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688975" algn="l"/>
              </a:tabLst>
              <a:defRPr/>
            </a:pPr>
            <a:r>
              <a:rPr lang="fr-BE" sz="2800" b="1" dirty="0">
                <a:latin typeface="+mn-lt"/>
              </a:rPr>
              <a:t> La conditionnalité de Bailleurs de fonds (Banque Mondiale,  Fonds Monétaire International );</a:t>
            </a:r>
            <a:endParaRPr lang="fr-FR" sz="2800" dirty="0">
              <a:latin typeface="+mn-lt"/>
            </a:endParaRPr>
          </a:p>
          <a:p>
            <a:pPr marL="749300" indent="-38735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1071563" algn="l"/>
              </a:tabLst>
              <a:defRPr/>
            </a:pPr>
            <a:r>
              <a:rPr lang="fr-BE" sz="2800" b="1" dirty="0">
                <a:latin typeface="+mn-lt"/>
              </a:rPr>
              <a:t>Recommandations de la Charte Africaine de la Fonction  Publique;</a:t>
            </a:r>
            <a:r>
              <a:rPr lang="fr-FR" sz="2800" dirty="0">
                <a:latin typeface="+mn-lt"/>
              </a:rPr>
              <a:t>          </a:t>
            </a:r>
          </a:p>
          <a:p>
            <a:pPr marL="749300" indent="-38735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688975" algn="l"/>
              </a:tabLst>
              <a:defRPr/>
            </a:pPr>
            <a:r>
              <a:rPr lang="fr-FR" sz="2800" b="1" dirty="0">
                <a:latin typeface="+mn-lt"/>
              </a:rPr>
              <a:t> </a:t>
            </a:r>
            <a:r>
              <a:rPr lang="fr-BE" sz="2800" b="1" dirty="0">
                <a:latin typeface="+mn-lt"/>
              </a:rPr>
              <a:t>4. Mise en place des structures de pilotage de la Rèforme  de  l’Administration Publique.</a:t>
            </a:r>
            <a:endParaRPr lang="fr-FR" sz="2800" dirty="0">
              <a:latin typeface="+mn-lt"/>
            </a:endParaRPr>
          </a:p>
          <a:p>
            <a:pPr indent="5715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685800" algn="l"/>
              </a:tabLst>
              <a:defRPr/>
            </a:pPr>
            <a:endParaRPr lang="fr-FR" sz="2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25300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03225" y="0"/>
            <a:ext cx="10810875" cy="6642100"/>
          </a:xfrm>
        </p:spPr>
        <p:txBody>
          <a:bodyPr rtlCol="0">
            <a:noAutofit/>
          </a:bodyPr>
          <a:lstStyle/>
          <a:p>
            <a:pPr algn="l"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fr-FR" sz="3200" b="1" dirty="0" smtClean="0">
                <a:latin typeface="Arial" pitchFamily="34" charset="0"/>
                <a:cs typeface="Arial" pitchFamily="34" charset="0"/>
              </a:rPr>
              <a:t>Objectifs du Décret-loi  n°017/2002</a:t>
            </a:r>
            <a:r>
              <a:rPr lang="fr-FR" sz="3200" dirty="0" smtClean="0">
                <a:latin typeface="Arial" pitchFamily="34" charset="0"/>
                <a:cs typeface="Arial" pitchFamily="34" charset="0"/>
              </a:rPr>
              <a:t> :</a:t>
            </a:r>
            <a:br>
              <a:rPr lang="fr-FR" sz="3200" dirty="0" smtClean="0">
                <a:latin typeface="Arial" pitchFamily="34" charset="0"/>
                <a:cs typeface="Arial" pitchFamily="34" charset="0"/>
              </a:rPr>
            </a:br>
            <a:r>
              <a:rPr lang="fr-FR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sz="3200" dirty="0" smtClean="0">
                <a:latin typeface="Arial" pitchFamily="34" charset="0"/>
                <a:cs typeface="Arial" pitchFamily="34" charset="0"/>
              </a:rPr>
            </a:br>
            <a:r>
              <a:rPr lang="fr-FR" sz="3200" b="1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fr-FR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Moraliser la gestion de la Chose Publique ;</a:t>
            </a:r>
            <a:br>
              <a:rPr lang="fr-FR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fr-FR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- Préciser les règles de conduite en matière  d’intégrité morale et d’éthique professionnelle ;</a:t>
            </a:r>
            <a:br>
              <a:rPr lang="fr-FR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fr-FR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- Aider l’Agent Public de l’Etat à respecter ces règles ;</a:t>
            </a:r>
            <a:br>
              <a:rPr lang="fr-FR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fr-FR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- </a:t>
            </a:r>
            <a:r>
              <a:rPr lang="fr-FR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>Favoriser </a:t>
            </a:r>
            <a:r>
              <a:rPr lang="fr-FR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>l’amour du travail et la gestion de la  chose publique </a:t>
            </a:r>
            <a:r>
              <a:rPr lang="fr-FR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>;</a:t>
            </a:r>
            <a:br>
              <a:rPr lang="fr-FR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</a:br>
            <a:r>
              <a:rPr lang="fr-FR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>- Lutter </a:t>
            </a:r>
            <a:r>
              <a:rPr lang="fr-FR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>contre les Anti- valeurs dans les milieux socio- professionnels</a:t>
            </a:r>
            <a:r>
              <a:rPr lang="fr-FR" sz="4000" dirty="0"/>
              <a:t/>
            </a:r>
            <a:br>
              <a:rPr lang="fr-FR" sz="4000" dirty="0"/>
            </a:br>
            <a:r>
              <a:rPr lang="fr-FR" sz="40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/>
            </a:r>
            <a:br>
              <a:rPr lang="fr-FR" sz="40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</a:br>
            <a:endParaRPr lang="fr-FR" sz="3000" b="1" dirty="0"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69885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84D1EC-D5A9-4591-B396-C7569A8EA664}" type="slidenum">
              <a:rPr lang="fr-FR">
                <a:latin typeface="Arial" charset="0"/>
              </a:rPr>
              <a:pPr>
                <a:defRPr/>
              </a:pPr>
              <a:t>7</a:t>
            </a:fld>
            <a:endParaRPr lang="fr-FR">
              <a:latin typeface="Arial" charset="0"/>
            </a:endParaRPr>
          </a:p>
        </p:txBody>
      </p:sp>
      <p:sp>
        <p:nvSpPr>
          <p:cNvPr id="12291" name="Oval 3"/>
          <p:cNvSpPr>
            <a:spLocks noChangeArrowheads="1"/>
          </p:cNvSpPr>
          <p:nvPr/>
        </p:nvSpPr>
        <p:spPr bwMode="auto">
          <a:xfrm>
            <a:off x="4440238" y="3357563"/>
            <a:ext cx="3649662" cy="2951162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fr-FR" altLang="en-US"/>
          </a:p>
        </p:txBody>
      </p:sp>
      <p:sp>
        <p:nvSpPr>
          <p:cNvPr id="12292" name="Oval 4"/>
          <p:cNvSpPr>
            <a:spLocks noChangeArrowheads="1"/>
          </p:cNvSpPr>
          <p:nvPr/>
        </p:nvSpPr>
        <p:spPr bwMode="auto">
          <a:xfrm>
            <a:off x="4713288" y="3581400"/>
            <a:ext cx="3101975" cy="25082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fr-FR" altLang="en-US"/>
          </a:p>
        </p:txBody>
      </p:sp>
      <p:sp>
        <p:nvSpPr>
          <p:cNvPr id="12293" name="Oval 5"/>
          <p:cNvSpPr>
            <a:spLocks noChangeArrowheads="1"/>
          </p:cNvSpPr>
          <p:nvPr/>
        </p:nvSpPr>
        <p:spPr bwMode="auto">
          <a:xfrm>
            <a:off x="4895850" y="3813175"/>
            <a:ext cx="2736850" cy="2065338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fr-FR" altLang="en-US"/>
          </a:p>
        </p:txBody>
      </p:sp>
      <p:sp>
        <p:nvSpPr>
          <p:cNvPr id="12294" name="Oval 6"/>
          <p:cNvSpPr>
            <a:spLocks noChangeArrowheads="1"/>
          </p:cNvSpPr>
          <p:nvPr/>
        </p:nvSpPr>
        <p:spPr bwMode="auto">
          <a:xfrm>
            <a:off x="5149850" y="3994150"/>
            <a:ext cx="2219325" cy="1722438"/>
          </a:xfrm>
          <a:prstGeom prst="ellipse">
            <a:avLst/>
          </a:prstGeom>
          <a:solidFill>
            <a:srgbClr val="FFCC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fr-FR" altLang="en-US"/>
          </a:p>
        </p:txBody>
      </p:sp>
      <p:sp>
        <p:nvSpPr>
          <p:cNvPr id="12295" name="Oval 7"/>
          <p:cNvSpPr>
            <a:spLocks noChangeArrowheads="1"/>
          </p:cNvSpPr>
          <p:nvPr/>
        </p:nvSpPr>
        <p:spPr bwMode="auto">
          <a:xfrm>
            <a:off x="5353050" y="4205288"/>
            <a:ext cx="1824038" cy="1328737"/>
          </a:xfrm>
          <a:prstGeom prst="ellipse">
            <a:avLst/>
          </a:prstGeom>
          <a:solidFill>
            <a:srgbClr val="33996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fr-FR" altLang="en-US"/>
          </a:p>
        </p:txBody>
      </p:sp>
      <p:sp>
        <p:nvSpPr>
          <p:cNvPr id="12296" name="Oval 8"/>
          <p:cNvSpPr>
            <a:spLocks noChangeArrowheads="1"/>
          </p:cNvSpPr>
          <p:nvPr/>
        </p:nvSpPr>
        <p:spPr bwMode="auto">
          <a:xfrm>
            <a:off x="5565775" y="4352925"/>
            <a:ext cx="1398588" cy="1033463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fr-FR" altLang="en-US"/>
          </a:p>
        </p:txBody>
      </p:sp>
      <p:sp>
        <p:nvSpPr>
          <p:cNvPr id="12297" name="Oval 9"/>
          <p:cNvSpPr>
            <a:spLocks noChangeArrowheads="1"/>
          </p:cNvSpPr>
          <p:nvPr/>
        </p:nvSpPr>
        <p:spPr bwMode="auto">
          <a:xfrm>
            <a:off x="5808663" y="4508500"/>
            <a:ext cx="1003300" cy="738188"/>
          </a:xfrm>
          <a:prstGeom prst="ellipse">
            <a:avLst/>
          </a:prstGeom>
          <a:solidFill>
            <a:srgbClr val="9933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fr-FR" altLang="en-US"/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6497638" y="4595813"/>
            <a:ext cx="2982912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DEONTOLOGIE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4656138" y="5373688"/>
            <a:ext cx="122396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ETHIQUE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7815263" y="5627688"/>
            <a:ext cx="23129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MORALE</a:t>
            </a:r>
            <a:endParaRPr lang="fr-FR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12301" name="Oval 13"/>
          <p:cNvSpPr>
            <a:spLocks noChangeArrowheads="1"/>
          </p:cNvSpPr>
          <p:nvPr/>
        </p:nvSpPr>
        <p:spPr bwMode="auto">
          <a:xfrm>
            <a:off x="6113463" y="4724400"/>
            <a:ext cx="363537" cy="29527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fr-FR" altLang="en-US"/>
          </a:p>
        </p:txBody>
      </p:sp>
      <p:sp>
        <p:nvSpPr>
          <p:cNvPr id="12302" name="Rectangle 14"/>
          <p:cNvSpPr>
            <a:spLocks noChangeArrowheads="1"/>
          </p:cNvSpPr>
          <p:nvPr/>
        </p:nvSpPr>
        <p:spPr bwMode="auto">
          <a:xfrm>
            <a:off x="1035050" y="0"/>
            <a:ext cx="9467850" cy="345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tabLst>
                <a:tab pos="914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tabLst>
                <a:tab pos="914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914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914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914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fr-BE" altLang="en-US" sz="2400" b="1" u="sng"/>
              <a:t>CONTENU SEMANTIQUE DU CODE</a:t>
            </a:r>
            <a:endParaRPr lang="fr-FR" altLang="en-US" sz="2400"/>
          </a:p>
          <a:p>
            <a:pPr lvl="1" eaLnBrk="1" hangingPunct="1">
              <a:lnSpc>
                <a:spcPct val="130000"/>
              </a:lnSpc>
            </a:pPr>
            <a:r>
              <a:rPr lang="fr-BE" altLang="en-US" sz="2400"/>
              <a:t>33 Articles répartis dans un ouvrage de 18 pages</a:t>
            </a:r>
            <a:endParaRPr lang="fr-FR" altLang="en-US" sz="2400"/>
          </a:p>
          <a:p>
            <a:pPr lvl="1" eaLnBrk="1" hangingPunct="1">
              <a:lnSpc>
                <a:spcPct val="130000"/>
              </a:lnSpc>
            </a:pPr>
            <a:r>
              <a:rPr lang="fr-BE" altLang="en-US" sz="2400"/>
              <a:t>Principaux repères :</a:t>
            </a:r>
            <a:endParaRPr lang="fr-FR" altLang="en-US" sz="2400"/>
          </a:p>
          <a:p>
            <a:pPr eaLnBrk="1" hangingPunct="1">
              <a:lnSpc>
                <a:spcPct val="130000"/>
              </a:lnSpc>
            </a:pPr>
            <a:r>
              <a:rPr lang="fr-BE" altLang="en-US" sz="2400"/>
              <a:t>Article 1. Les Termes de référence (TDR) :</a:t>
            </a:r>
            <a:endParaRPr lang="fr-FR" altLang="en-US" sz="2400"/>
          </a:p>
          <a:p>
            <a:pPr lvl="1" eaLnBrk="1" hangingPunct="1">
              <a:lnSpc>
                <a:spcPct val="130000"/>
              </a:lnSpc>
              <a:buFontTx/>
              <a:buBlip>
                <a:blip r:embed="rId3"/>
              </a:buBlip>
            </a:pPr>
            <a:r>
              <a:rPr lang="fr-BE" altLang="en-US" sz="2400"/>
              <a:t> Agent Public de l’Etat ?</a:t>
            </a:r>
            <a:endParaRPr lang="fr-FR" altLang="en-US" sz="2400"/>
          </a:p>
          <a:p>
            <a:pPr lvl="1" eaLnBrk="1" hangingPunct="1">
              <a:lnSpc>
                <a:spcPct val="130000"/>
              </a:lnSpc>
              <a:buFontTx/>
              <a:buBlip>
                <a:blip r:embed="rId3"/>
              </a:buBlip>
            </a:pPr>
            <a:r>
              <a:rPr lang="fr-BE" altLang="en-US" sz="2400"/>
              <a:t> Compétence professionnelle ?</a:t>
            </a:r>
            <a:endParaRPr lang="fr-FR" altLang="en-US" sz="2400"/>
          </a:p>
          <a:p>
            <a:pPr lvl="1" eaLnBrk="1" hangingPunct="1">
              <a:lnSpc>
                <a:spcPct val="130000"/>
              </a:lnSpc>
              <a:buFontTx/>
              <a:buBlip>
                <a:blip r:embed="rId3"/>
              </a:buBlip>
            </a:pPr>
            <a:r>
              <a:rPr lang="fr-BE" altLang="en-US" sz="2400"/>
              <a:t> Ethique professionnelle ?</a:t>
            </a:r>
          </a:p>
        </p:txBody>
      </p:sp>
    </p:spTree>
    <p:extLst>
      <p:ext uri="{BB962C8B-B14F-4D97-AF65-F5344CB8AC3E}">
        <p14:creationId xmlns:p14="http://schemas.microsoft.com/office/powerpoint/2010/main" xmlns="" val="13156848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>
            <a:spLocks noGrp="1" noChangeArrowheads="1"/>
          </p:cNvSpPr>
          <p:nvPr>
            <p:ph idx="1"/>
          </p:nvPr>
        </p:nvSpPr>
        <p:spPr>
          <a:xfrm>
            <a:off x="444500" y="476250"/>
            <a:ext cx="9632950" cy="5616575"/>
          </a:xfrm>
        </p:spPr>
        <p:txBody>
          <a:bodyPr lIns="91377" tIns="45689" rIns="91377" bIns="45689"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fr-FR" altLang="en-US" sz="3600" b="1" smtClean="0">
                <a:latin typeface="Arial Narrow" panose="020B0606020202030204" pitchFamily="34" charset="0"/>
              </a:rPr>
              <a:t>   Valeurs de référence : </a:t>
            </a:r>
          </a:p>
          <a:p>
            <a:pPr>
              <a:lnSpc>
                <a:spcPct val="80000"/>
              </a:lnSpc>
            </a:pPr>
            <a:endParaRPr lang="fr-FR" altLang="en-US" sz="1600" smtClean="0">
              <a:latin typeface="Arial Narrow" panose="020B0606020202030204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fr-FR" altLang="en-US" sz="3600" b="1" smtClean="0">
                <a:latin typeface="Arial Narrow" panose="020B0606020202030204" pitchFamily="34" charset="0"/>
              </a:rPr>
              <a:t>   a.   De l’ Ethique Professionnelle</a:t>
            </a:r>
          </a:p>
          <a:p>
            <a:pPr>
              <a:lnSpc>
                <a:spcPct val="80000"/>
              </a:lnSpc>
            </a:pPr>
            <a:endParaRPr lang="fr-BE" altLang="en-US" sz="2000" smtClean="0">
              <a:latin typeface="Arial Narrow" panose="020B0606020202030204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fr-BE" altLang="en-US" sz="4000" smtClean="0">
                <a:latin typeface="Arial Narrow" panose="020B0606020202030204" pitchFamily="34" charset="0"/>
              </a:rPr>
              <a:t>Le dévouement : accomplir  le travail avec amour,  se consacrer au travail ;</a:t>
            </a:r>
          </a:p>
          <a:p>
            <a:pPr algn="just">
              <a:lnSpc>
                <a:spcPct val="80000"/>
              </a:lnSpc>
            </a:pPr>
            <a:r>
              <a:rPr lang="fr-BE" altLang="en-US" sz="4000" smtClean="0">
                <a:latin typeface="Arial Narrow" panose="020B0606020202030204" pitchFamily="34" charset="0"/>
              </a:rPr>
              <a:t> La Ponctualité : le respect des horaires, l’assiduité ;</a:t>
            </a:r>
          </a:p>
          <a:p>
            <a:pPr algn="just">
              <a:lnSpc>
                <a:spcPct val="80000"/>
              </a:lnSpc>
            </a:pPr>
            <a:r>
              <a:rPr lang="fr-BE" altLang="en-US" sz="4000" smtClean="0">
                <a:latin typeface="Arial Narrow" panose="020B0606020202030204" pitchFamily="34" charset="0"/>
              </a:rPr>
              <a:t>La rigueur : l’exactitude, la précision, l’efficacité dans le travail ;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fr-FR" altLang="en-US" smtClean="0">
              <a:latin typeface="Arial Narrow" panose="020B0606020202030204" pitchFamily="34" charset="0"/>
            </a:endParaRP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076">
              <a:defRPr/>
            </a:pPr>
            <a:fld id="{80BC2069-3777-41D8-AB30-6E76F16688AD}" type="slidenum">
              <a:rPr lang="fr-FR"/>
              <a:pPr defTabSz="914076">
                <a:defRPr/>
              </a:pPr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8602964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u contenu 2"/>
          <p:cNvSpPr>
            <a:spLocks noGrp="1"/>
          </p:cNvSpPr>
          <p:nvPr>
            <p:ph idx="1"/>
          </p:nvPr>
        </p:nvSpPr>
        <p:spPr>
          <a:xfrm>
            <a:off x="779463" y="642938"/>
            <a:ext cx="9355137" cy="5453062"/>
          </a:xfrm>
        </p:spPr>
        <p:txBody>
          <a:bodyPr rtlCol="0">
            <a:normAutofit lnSpcReduction="10000"/>
          </a:bodyPr>
          <a:lstStyle/>
          <a:p>
            <a:pPr algn="just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fr-BE" sz="4400" dirty="0" smtClean="0">
                <a:latin typeface="Arial Narrow" pitchFamily="34" charset="0"/>
              </a:rPr>
              <a:t>La responsabilité : la réponse à une habilité, remplir un devoir ;</a:t>
            </a:r>
          </a:p>
          <a:p>
            <a:pPr algn="just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fr-BE" sz="4400" dirty="0" smtClean="0">
                <a:latin typeface="Arial Narrow" pitchFamily="34" charset="0"/>
              </a:rPr>
              <a:t>L’honnêteté : la véracité dans le travail.</a:t>
            </a:r>
          </a:p>
          <a:p>
            <a:pPr algn="just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fr-BE" sz="4400" dirty="0" smtClean="0">
                <a:latin typeface="Arial Narrow" pitchFamily="34" charset="0"/>
              </a:rPr>
              <a:t>L’intégrité : faire ce qui est bon, n’avilit pas, ne déshonore pas, c’est  le  comportement  conforme  aux  valeurs ;</a:t>
            </a:r>
          </a:p>
          <a:p>
            <a:pPr algn="just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fr-BE" sz="4800" dirty="0">
                <a:latin typeface="Arial Narrow" pitchFamily="34" charset="0"/>
              </a:rPr>
              <a:t> </a:t>
            </a:r>
            <a:r>
              <a:rPr lang="fr-BE" sz="4400" dirty="0">
                <a:latin typeface="Arial Narrow" pitchFamily="34" charset="0"/>
              </a:rPr>
              <a:t>L’équité : sens de la justice;</a:t>
            </a:r>
          </a:p>
          <a:p>
            <a:pPr algn="just" fontAlgn="auto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BE" sz="1400" dirty="0">
              <a:latin typeface="Arial Narrow" pitchFamily="34" charset="0"/>
            </a:endParaRPr>
          </a:p>
          <a:p>
            <a:pPr algn="just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fr-BE" sz="4800" dirty="0">
                <a:latin typeface="Arial Narrow" pitchFamily="34" charset="0"/>
              </a:rPr>
              <a:t> </a:t>
            </a:r>
            <a:r>
              <a:rPr lang="fr-BE" sz="4400" dirty="0">
                <a:latin typeface="Arial Narrow" pitchFamily="34" charset="0"/>
              </a:rPr>
              <a:t>La dignité : le respect de soi, bien traiter   autrui</a:t>
            </a:r>
            <a:r>
              <a:rPr lang="fr-BE" sz="4800" dirty="0">
                <a:latin typeface="Arial Narrow" pitchFamily="34" charset="0"/>
              </a:rPr>
              <a:t>;</a:t>
            </a:r>
          </a:p>
          <a:p>
            <a:pPr marL="0" indent="0" algn="just" fontAlgn="auto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BE" sz="4400" dirty="0" smtClean="0">
              <a:latin typeface="Arial Narrow" pitchFamily="34" charset="0"/>
            </a:endParaRPr>
          </a:p>
          <a:p>
            <a:pPr fontAlgn="auto">
              <a:spcAft>
                <a:spcPts val="0"/>
              </a:spcAft>
              <a:defRPr/>
            </a:pPr>
            <a:endParaRPr lang="en-US" sz="3600" b="1" dirty="0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77062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551</Words>
  <Application>Microsoft Office PowerPoint</Application>
  <PresentationFormat>Personnalisé</PresentationFormat>
  <Paragraphs>162</Paragraphs>
  <Slides>18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Thème Office</vt:lpstr>
      <vt:lpstr>Diapositive 1</vt:lpstr>
      <vt:lpstr>PLAN DE L’EXPOSE</vt:lpstr>
      <vt:lpstr>Diapositive 3</vt:lpstr>
      <vt:lpstr>I. Définition et importance</vt:lpstr>
      <vt:lpstr>Diapositive 5</vt:lpstr>
      <vt:lpstr>Objectifs du Décret-loi  n°017/2002 :  -Moraliser la gestion de la Chose Publique ; - Préciser les règles de conduite en matière  d’intégrité morale et d’éthique professionnelle ; - Aider l’Agent Public de l’Etat à respecter ces règles ; - Favoriser l’amour du travail et la gestion de la  chose publique ; - Lutter contre les Anti- valeurs dans les milieux socio- professionnels  </vt:lpstr>
      <vt:lpstr>Diapositive 7</vt:lpstr>
      <vt:lpstr>Diapositive 8</vt:lpstr>
      <vt:lpstr>Diapositive 9</vt:lpstr>
      <vt:lpstr>Diapositive 10</vt:lpstr>
      <vt:lpstr>Ossature  du Code de Conduite de l’Agent Publique de l’Etat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LENOVO 110</dc:creator>
  <cp:lastModifiedBy>user</cp:lastModifiedBy>
  <cp:revision>4</cp:revision>
  <dcterms:created xsi:type="dcterms:W3CDTF">2020-12-18T08:49:12Z</dcterms:created>
  <dcterms:modified xsi:type="dcterms:W3CDTF">2007-10-30T03:00:32Z</dcterms:modified>
</cp:coreProperties>
</file>