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6" r:id="rId2"/>
    <p:sldId id="286" r:id="rId3"/>
    <p:sldId id="293" r:id="rId4"/>
    <p:sldId id="294" r:id="rId5"/>
    <p:sldId id="295" r:id="rId6"/>
    <p:sldId id="296" r:id="rId7"/>
    <p:sldId id="297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07" r:id="rId17"/>
    <p:sldId id="26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4" d="100"/>
          <a:sy n="84" d="100"/>
        </p:scale>
        <p:origin x="-168" y="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D139-0480-4198-83E2-68CE0B25BC9B}" type="datetimeFigureOut">
              <a:rPr lang="en-US" smtClean="0"/>
              <a:t>12/18/2020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547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EAF24-54CC-4408-99B3-A70A172EFF44}" type="datetimeFigureOut">
              <a:rPr lang="en-US" smtClean="0"/>
              <a:t>12/18/2020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30693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EAF24-54CC-4408-99B3-A70A172EFF44}" type="datetimeFigureOut">
              <a:rPr lang="en-US" smtClean="0"/>
              <a:t>12/18/2020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0436092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EAF24-54CC-4408-99B3-A70A172EFF44}" type="datetimeFigureOut">
              <a:rPr lang="en-US" smtClean="0"/>
              <a:t>12/18/2020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47616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EAF24-54CC-4408-99B3-A70A172EFF44}" type="datetimeFigureOut">
              <a:rPr lang="en-US" smtClean="0"/>
              <a:t>12/18/2020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4651185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EAF24-54CC-4408-99B3-A70A172EFF44}" type="datetimeFigureOut">
              <a:rPr lang="en-US" smtClean="0"/>
              <a:t>12/18/2020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52467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7CE23-3B6A-482C-9BEA-F32A9EB44C40}" type="datetimeFigureOut">
              <a:rPr lang="en-US" smtClean="0"/>
              <a:t>12/18/2020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2562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9C8FD-9717-4D78-9D01-4CBD0AC8CAE0}" type="datetimeFigureOut">
              <a:rPr lang="en-US" smtClean="0"/>
              <a:t>12/18/2020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18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2BD47-5F5E-4508-9DFC-0021F20B392D}" type="datetimeFigureOut">
              <a:rPr lang="en-US" smtClean="0"/>
              <a:t>12/18/2020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94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B23E3-326B-4424-9A50-2CBB9CA4B2E5}" type="datetimeFigureOut">
              <a:rPr lang="en-US" smtClean="0"/>
              <a:t>12/18/2020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061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09F6F-C437-48B6-80BB-8E50899C06AF}" type="datetimeFigureOut">
              <a:rPr lang="en-US" smtClean="0"/>
              <a:t>12/18/2020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270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76D14-B85F-4865-804C-5734F9C85CDD}" type="datetimeFigureOut">
              <a:rPr lang="en-US" smtClean="0"/>
              <a:t>12/18/2020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022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56C38-6601-4688-9146-5E61D8B04598}" type="datetimeFigureOut">
              <a:rPr lang="en-US" smtClean="0"/>
              <a:t>12/18/2020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484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6061E-CDAE-49E3-92CB-288B639C3B6F}" type="datetimeFigureOut">
              <a:rPr lang="en-US" smtClean="0"/>
              <a:t>12/18/2020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24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E9851-4767-4B63-B36B-F772D06043F2}" type="datetimeFigureOut">
              <a:rPr lang="en-US" smtClean="0"/>
              <a:t>12/18/2020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721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9A586-BE94-448D-BAE3-D5D323B9149F}" type="datetimeFigureOut">
              <a:rPr lang="en-US" smtClean="0"/>
              <a:t>12/18/2020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947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EAF24-54CC-4408-99B3-A70A172EFF44}" type="datetimeFigureOut">
              <a:rPr lang="en-US" smtClean="0"/>
              <a:t>12/18/2020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331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  <p:sldLayoutId id="2147483868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felixcredo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31799" y="1478845"/>
            <a:ext cx="9418320" cy="1794934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statut des agents de carrière des services publics de l’Etat</a:t>
            </a:r>
            <a:endParaRPr lang="fr-FR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89213" y="4391379"/>
            <a:ext cx="6780565" cy="1512284"/>
          </a:xfrm>
        </p:spPr>
        <p:txBody>
          <a:bodyPr>
            <a:normAutofit/>
          </a:bodyPr>
          <a:lstStyle/>
          <a:p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Par Felix Credo 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LILAKAKO 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MALIKUKA</a:t>
            </a:r>
          </a:p>
          <a:p>
            <a:r>
              <a:rPr lang="fr-FR" sz="1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Expert juriste au MEDD</a:t>
            </a:r>
          </a:p>
          <a:p>
            <a:r>
              <a:rPr lang="fr-BE" sz="1200" b="1" dirty="0" smtClean="0"/>
              <a:t>Atelier de sensibilisation sur l’éthique et la déontologie du fonctionnaire public de l’Etat</a:t>
            </a:r>
            <a:endParaRPr lang="fr-BE" sz="1200" b="1" dirty="0"/>
          </a:p>
          <a:p>
            <a:r>
              <a:rPr lang="fr-BE" sz="1200" b="1" dirty="0" smtClean="0"/>
              <a:t>Kinshasa, 17 au 18 01 </a:t>
            </a:r>
            <a:r>
              <a:rPr lang="fr-BE" sz="1200" b="1" dirty="0"/>
              <a:t>décembre 2020</a:t>
            </a:r>
          </a:p>
        </p:txBody>
      </p:sp>
    </p:spTree>
    <p:extLst>
      <p:ext uri="{BB962C8B-B14F-4D97-AF65-F5344CB8AC3E}">
        <p14:creationId xmlns:p14="http://schemas.microsoft.com/office/powerpoint/2010/main" val="56197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32855" y="417689"/>
            <a:ext cx="9580211" cy="688622"/>
          </a:xfrm>
        </p:spPr>
        <p:txBody>
          <a:bodyPr>
            <a:noAutofit/>
          </a:bodyPr>
          <a:lstStyle/>
          <a:p>
            <a:r>
              <a:rPr lang="fr-FR" sz="3000" b="1" dirty="0" smtClean="0"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DES POSITIONS DE L’AGENT DES SP DE L’ETAT</a:t>
            </a:r>
            <a:endParaRPr lang="fr-FR" sz="3000" b="1" dirty="0">
              <a:solidFill>
                <a:prstClr val="black">
                  <a:lumMod val="85000"/>
                  <a:lumOff val="1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40088" y="1203501"/>
            <a:ext cx="9516533" cy="5332765"/>
          </a:xfrm>
        </p:spPr>
        <p:txBody>
          <a:bodyPr>
            <a:noAutofit/>
          </a:bodyPr>
          <a:lstStyle/>
          <a:p>
            <a:pPr algn="just"/>
            <a:r>
              <a:rPr lang="fr-BE" sz="2800" b="1" dirty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4</a:t>
            </a:r>
            <a:r>
              <a:rPr lang="fr-BE" sz="2800" b="1" dirty="0" smtClean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. </a:t>
            </a:r>
            <a:r>
              <a:rPr lang="fr-BE" sz="2800" b="1" u="sng" dirty="0" smtClean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En suspension</a:t>
            </a:r>
            <a:r>
              <a:rPr lang="fr-BE" sz="2800" b="1" dirty="0" smtClean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: de l’agent est présumé avoir commis une faute, d’après les indices suffisamment grave </a:t>
            </a:r>
          </a:p>
          <a:p>
            <a:pPr algn="just"/>
            <a:r>
              <a:rPr lang="fr-BE" sz="2800" b="1" u="sng" dirty="0" smtClean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A savoir</a:t>
            </a:r>
            <a:r>
              <a:rPr lang="fr-BE" sz="2800" b="1" dirty="0" smtClean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: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fr-BE" sz="2400" b="1" dirty="0" smtClean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La suspension n’est pas une sanction mais une mesure conservatoire;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fr-BE" sz="2400" b="1" dirty="0" smtClean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Elle ne peut excéder 3 mois;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fr-BE" sz="2400" b="1" dirty="0" smtClean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Elle est accompagnée de l’ouverture d’une action disciplinaire;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fr-BE" sz="2400" b="1" dirty="0" smtClean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Elle est décidée par l’autorité hiérarchique dont relève directement l’agent</a:t>
            </a:r>
          </a:p>
          <a:p>
            <a:pPr marL="457200" indent="-457200" algn="just">
              <a:buFont typeface="Wingdings" pitchFamily="2" charset="2"/>
              <a:buChar char="ü"/>
            </a:pPr>
            <a:endParaRPr lang="fr-BE" sz="2800" b="1" dirty="0" smtClean="0">
              <a:solidFill>
                <a:prstClr val="black">
                  <a:lumMod val="65000"/>
                  <a:lumOff val="3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anose="02010803020104030203" pitchFamily="2" charset="-79"/>
            </a:endParaRPr>
          </a:p>
          <a:p>
            <a:pPr algn="just"/>
            <a:endParaRPr lang="fr-BE" sz="2800" b="1" dirty="0" smtClean="0">
              <a:solidFill>
                <a:prstClr val="black">
                  <a:lumMod val="65000"/>
                  <a:lumOff val="3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9935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32855" y="417689"/>
            <a:ext cx="9580211" cy="688622"/>
          </a:xfrm>
        </p:spPr>
        <p:txBody>
          <a:bodyPr>
            <a:noAutofit/>
          </a:bodyPr>
          <a:lstStyle/>
          <a:p>
            <a:r>
              <a:rPr lang="fr-FR" sz="3000" b="1" dirty="0" smtClean="0"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DES POSITIONS DE L’AGENT DES SP DE L’ETAT</a:t>
            </a:r>
            <a:endParaRPr lang="fr-FR" sz="3000" b="1" dirty="0">
              <a:solidFill>
                <a:prstClr val="black">
                  <a:lumMod val="85000"/>
                  <a:lumOff val="1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40088" y="1203501"/>
            <a:ext cx="9516533" cy="5332765"/>
          </a:xfrm>
        </p:spPr>
        <p:txBody>
          <a:bodyPr>
            <a:noAutofit/>
          </a:bodyPr>
          <a:lstStyle/>
          <a:p>
            <a:pPr algn="just"/>
            <a:r>
              <a:rPr lang="fr-BE" sz="2800" b="1" u="sng" dirty="0" smtClean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Suspension</a:t>
            </a:r>
            <a:r>
              <a:rPr lang="fr-BE" sz="2800" b="1" dirty="0" smtClean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: </a:t>
            </a:r>
          </a:p>
          <a:p>
            <a:pPr marL="457200" indent="-457200" algn="just">
              <a:buFontTx/>
              <a:buChar char="-"/>
            </a:pPr>
            <a:r>
              <a:rPr lang="fr-BE" sz="2800" b="1" dirty="0" smtClean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En cas des poursuites judiciaires contre l’agent, la clôture de l’action disciplinaire peut-être différée jusqu’au prononcé du jugement;</a:t>
            </a:r>
          </a:p>
          <a:p>
            <a:pPr marL="457200" indent="-457200" algn="just">
              <a:buFontTx/>
              <a:buChar char="-"/>
            </a:pPr>
            <a:r>
              <a:rPr lang="fr-BE" sz="2800" b="1" dirty="0" smtClean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Dans ce cas, la durée de la suspension peut dépassée 3 mois;</a:t>
            </a:r>
          </a:p>
          <a:p>
            <a:pPr marL="457200" indent="-457200" algn="just">
              <a:buFontTx/>
              <a:buChar char="-"/>
            </a:pPr>
            <a:r>
              <a:rPr lang="fr-BE" sz="2800" b="1" dirty="0" smtClean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Lorsque la poursuite judiciaire se termine par un classement sans suite ou un acquittement, l’agent est rétabli dans tous ses droits.</a:t>
            </a:r>
          </a:p>
          <a:p>
            <a:pPr algn="just"/>
            <a:endParaRPr lang="fr-BE" sz="2800" b="1" dirty="0" smtClean="0">
              <a:solidFill>
                <a:prstClr val="black">
                  <a:lumMod val="65000"/>
                  <a:lumOff val="3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1170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32855" y="417689"/>
            <a:ext cx="9580211" cy="688622"/>
          </a:xfrm>
        </p:spPr>
        <p:txBody>
          <a:bodyPr>
            <a:noAutofit/>
          </a:bodyPr>
          <a:lstStyle/>
          <a:p>
            <a:r>
              <a:rPr lang="fr-FR" sz="3000" b="1" dirty="0" smtClean="0"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REGIME DISCIPLINAIRE DES AGENTS DES SP</a:t>
            </a:r>
            <a:endParaRPr lang="fr-FR" sz="3000" b="1" dirty="0">
              <a:solidFill>
                <a:prstClr val="black">
                  <a:lumMod val="85000"/>
                  <a:lumOff val="1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40088" y="1203501"/>
            <a:ext cx="9516533" cy="5513388"/>
          </a:xfrm>
        </p:spPr>
        <p:txBody>
          <a:bodyPr>
            <a:noAutofit/>
          </a:bodyPr>
          <a:lstStyle/>
          <a:p>
            <a:pPr algn="just"/>
            <a:r>
              <a:rPr lang="fr-BE" sz="2800" b="1" u="sng" dirty="0" smtClean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Principes</a:t>
            </a:r>
            <a:r>
              <a:rPr lang="fr-BE" sz="2800" b="1" dirty="0" smtClean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:</a:t>
            </a:r>
          </a:p>
          <a:p>
            <a:pPr marL="457200" indent="-457200" algn="just">
              <a:buFont typeface="Courier New" pitchFamily="49" charset="0"/>
              <a:buChar char="o"/>
            </a:pPr>
            <a:r>
              <a:rPr lang="fr-BE" sz="2800" b="1" u="sng" dirty="0" smtClean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Tout manquement par un agent </a:t>
            </a:r>
            <a:r>
              <a:rPr lang="fr-BE" sz="2800" b="1" dirty="0" smtClean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aux devoirs de son état, à l’honneur ou à la dignité de ses fonctions, constitue une faute disciplinaire;</a:t>
            </a:r>
          </a:p>
          <a:p>
            <a:pPr marL="457200" indent="-457200" algn="just">
              <a:buFont typeface="Courier New" pitchFamily="49" charset="0"/>
              <a:buChar char="o"/>
            </a:pPr>
            <a:r>
              <a:rPr lang="fr-BE" sz="2800" b="1" dirty="0" smtClean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Tout agent </a:t>
            </a:r>
            <a:r>
              <a:rPr lang="fr-BE" sz="2800" b="1" u="sng" dirty="0" smtClean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investi à un degré quelconque </a:t>
            </a:r>
            <a:r>
              <a:rPr lang="fr-BE" sz="2800" b="1" dirty="0" smtClean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de pouvoir disciplinaire a qualité pour ouvrir d’office ou sur réquisition de sa hiérarchie une action disciplinaire à charge de l’agent placé sous ses ordres;</a:t>
            </a:r>
          </a:p>
          <a:p>
            <a:pPr marL="457200" indent="-457200" algn="just">
              <a:buFont typeface="Courier New" pitchFamily="49" charset="0"/>
              <a:buChar char="o"/>
            </a:pPr>
            <a:r>
              <a:rPr lang="fr-BE" sz="2800" b="1" dirty="0" smtClean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La procédure est </a:t>
            </a:r>
            <a:r>
              <a:rPr lang="fr-BE" sz="2800" b="1" u="sng" dirty="0" smtClean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écrite</a:t>
            </a:r>
            <a:r>
              <a:rPr lang="fr-BE" sz="2800" b="1" dirty="0" smtClean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 et </a:t>
            </a:r>
            <a:r>
              <a:rPr lang="fr-BE" sz="2800" b="1" u="sng" dirty="0" smtClean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contradictoire</a:t>
            </a:r>
            <a:r>
              <a:rPr lang="fr-BE" sz="2800" b="1" dirty="0" smtClean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, l’agent incriminé reçoit notification préalable des faits lui rapprochés.</a:t>
            </a:r>
          </a:p>
          <a:p>
            <a:pPr marL="457200" indent="-457200" algn="just">
              <a:buFont typeface="Courier New" pitchFamily="49" charset="0"/>
              <a:buChar char="o"/>
            </a:pPr>
            <a:endParaRPr lang="fr-BE" sz="2800" b="1" dirty="0" smtClean="0">
              <a:solidFill>
                <a:prstClr val="black">
                  <a:lumMod val="65000"/>
                  <a:lumOff val="3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anose="02010803020104030203" pitchFamily="2" charset="-79"/>
            </a:endParaRPr>
          </a:p>
          <a:p>
            <a:pPr marL="457200" indent="-457200" algn="just">
              <a:buFont typeface="Courier New" pitchFamily="49" charset="0"/>
              <a:buChar char="o"/>
            </a:pPr>
            <a:endParaRPr lang="fr-BE" sz="2800" b="1" dirty="0" smtClean="0">
              <a:solidFill>
                <a:prstClr val="black">
                  <a:lumMod val="65000"/>
                  <a:lumOff val="3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6674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32855" y="417689"/>
            <a:ext cx="9580211" cy="688622"/>
          </a:xfrm>
        </p:spPr>
        <p:txBody>
          <a:bodyPr>
            <a:noAutofit/>
          </a:bodyPr>
          <a:lstStyle/>
          <a:p>
            <a:r>
              <a:rPr lang="fr-FR" sz="3000" b="1" dirty="0" smtClean="0"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REGIME DISCIPLINAIRE DES AGENTS DES SP</a:t>
            </a:r>
            <a:endParaRPr lang="fr-FR" sz="3000" b="1" dirty="0">
              <a:solidFill>
                <a:prstClr val="black">
                  <a:lumMod val="85000"/>
                  <a:lumOff val="1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40088" y="1203501"/>
            <a:ext cx="9516533" cy="5513388"/>
          </a:xfrm>
        </p:spPr>
        <p:txBody>
          <a:bodyPr>
            <a:noAutofit/>
          </a:bodyPr>
          <a:lstStyle/>
          <a:p>
            <a:pPr marL="457200" indent="-457200" algn="just">
              <a:buFont typeface="Wingdings" pitchFamily="2" charset="2"/>
              <a:buChar char="q"/>
            </a:pPr>
            <a:r>
              <a:rPr lang="fr-BE" sz="2800" b="1" dirty="0" smtClean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Toute action disciplinaire est </a:t>
            </a:r>
            <a:r>
              <a:rPr lang="fr-BE" sz="2800" b="1" u="sng" dirty="0" smtClean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clôturée</a:t>
            </a:r>
            <a:r>
              <a:rPr lang="fr-BE" sz="2800" b="1" dirty="0" smtClean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 par:</a:t>
            </a:r>
          </a:p>
          <a:p>
            <a:pPr marL="914400" lvl="1" indent="-457200" algn="just">
              <a:buFont typeface="Wingdings" pitchFamily="2" charset="2"/>
              <a:buChar char="ü"/>
            </a:pPr>
            <a:r>
              <a:rPr lang="fr-BE" sz="2600" b="1" dirty="0" smtClean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Une décision de classement sana suite;</a:t>
            </a:r>
          </a:p>
          <a:p>
            <a:pPr marL="914400" lvl="1" indent="-457200" algn="just">
              <a:buFont typeface="Wingdings" pitchFamily="2" charset="2"/>
              <a:buChar char="ü"/>
            </a:pPr>
            <a:r>
              <a:rPr lang="fr-BE" sz="2600" b="1" dirty="0" smtClean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L’application d’une sanction dans les 3 mois à dater du jour de l’ouverture de l’action</a:t>
            </a:r>
          </a:p>
          <a:p>
            <a:pPr marL="457200" indent="-457200" algn="just">
              <a:buFont typeface="Wingdings" pitchFamily="2" charset="2"/>
              <a:buChar char="q"/>
            </a:pPr>
            <a:r>
              <a:rPr lang="fr-BE" sz="2800" b="1" dirty="0" smtClean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Toute sanction est </a:t>
            </a:r>
            <a:r>
              <a:rPr lang="fr-BE" sz="2800" b="1" u="sng" dirty="0" smtClean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consignée</a:t>
            </a:r>
            <a:r>
              <a:rPr lang="fr-BE" sz="2800" b="1" dirty="0" smtClean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 dans le dossier administratif de l’agent;</a:t>
            </a:r>
          </a:p>
          <a:p>
            <a:pPr marL="457200" indent="-457200" algn="just">
              <a:buFont typeface="Wingdings" pitchFamily="2" charset="2"/>
              <a:buChar char="q"/>
            </a:pPr>
            <a:r>
              <a:rPr lang="fr-BE" sz="2800" b="1" dirty="0" smtClean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Les </a:t>
            </a:r>
            <a:r>
              <a:rPr lang="fr-BE" sz="2800" b="1" u="sng" dirty="0" smtClean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sanctions</a:t>
            </a:r>
            <a:r>
              <a:rPr lang="fr-BE" sz="2800" b="1" dirty="0" smtClean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 disciplinaires sont: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fr-BE" sz="1800" b="1" i="1" dirty="0" smtClean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Le blâme;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fr-BE" sz="1800" b="1" i="1" dirty="0" smtClean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La retenue du tiers de traitement pour une durée ne dépassant pas 1 mois;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fr-BE" sz="1800" b="1" i="1" dirty="0" smtClean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L’exclusion temporaire avec privation de traitement pour une période ne dépassant pas 3 mois;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fr-BE" sz="1800" b="1" i="1" dirty="0" smtClean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La révocation.</a:t>
            </a:r>
          </a:p>
          <a:p>
            <a:pPr marL="457200" indent="-457200" algn="just">
              <a:buFont typeface="Wingdings" pitchFamily="2" charset="2"/>
              <a:buChar char="ü"/>
            </a:pPr>
            <a:endParaRPr lang="fr-BE" sz="2800" b="1" dirty="0" smtClean="0">
              <a:solidFill>
                <a:prstClr val="black">
                  <a:lumMod val="65000"/>
                  <a:lumOff val="3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anose="02010803020104030203" pitchFamily="2" charset="-79"/>
            </a:endParaRPr>
          </a:p>
          <a:p>
            <a:pPr marL="457200" indent="-457200" algn="just">
              <a:buFont typeface="Courier New" pitchFamily="49" charset="0"/>
              <a:buChar char="o"/>
            </a:pPr>
            <a:endParaRPr lang="fr-BE" sz="2800" b="1" dirty="0" smtClean="0">
              <a:solidFill>
                <a:prstClr val="black">
                  <a:lumMod val="65000"/>
                  <a:lumOff val="3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anose="02010803020104030203" pitchFamily="2" charset="-79"/>
            </a:endParaRPr>
          </a:p>
          <a:p>
            <a:pPr marL="457200" indent="-457200" algn="just">
              <a:buFont typeface="Courier New" pitchFamily="49" charset="0"/>
              <a:buChar char="o"/>
            </a:pPr>
            <a:endParaRPr lang="fr-BE" sz="2800" b="1" dirty="0" smtClean="0">
              <a:solidFill>
                <a:prstClr val="black">
                  <a:lumMod val="65000"/>
                  <a:lumOff val="3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31480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32855" y="417689"/>
            <a:ext cx="9580211" cy="688622"/>
          </a:xfrm>
        </p:spPr>
        <p:txBody>
          <a:bodyPr>
            <a:noAutofit/>
          </a:bodyPr>
          <a:lstStyle/>
          <a:p>
            <a:r>
              <a:rPr lang="fr-FR" sz="3000" b="1" dirty="0" smtClean="0"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REGIME DISCIPLINAIRE DES AGENTS DES SP</a:t>
            </a:r>
            <a:endParaRPr lang="fr-FR" sz="3000" b="1" dirty="0">
              <a:solidFill>
                <a:prstClr val="black">
                  <a:lumMod val="85000"/>
                  <a:lumOff val="1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40088" y="1203501"/>
            <a:ext cx="9516533" cy="5513388"/>
          </a:xfrm>
        </p:spPr>
        <p:txBody>
          <a:bodyPr>
            <a:noAutofit/>
          </a:bodyPr>
          <a:lstStyle/>
          <a:p>
            <a:pPr marL="457200" indent="-457200" algn="just">
              <a:buFont typeface="Wingdings" pitchFamily="2" charset="2"/>
              <a:buChar char="q"/>
            </a:pPr>
            <a:r>
              <a:rPr lang="fr-BE" sz="2800" b="1" dirty="0" smtClean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Les 3 premières sanctions sont prononcées par les Chefs hiérarchiques désignés par règlement d’administration;</a:t>
            </a:r>
          </a:p>
          <a:p>
            <a:pPr marL="457200" indent="-457200" algn="just">
              <a:buFont typeface="Wingdings" pitchFamily="2" charset="2"/>
              <a:buChar char="q"/>
            </a:pPr>
            <a:r>
              <a:rPr lang="fr-BE" sz="2800" b="1" dirty="0" smtClean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La révocation est prononcée par l’autorité investie du pouvoir de nomination au grade dont l’agent incriminé est </a:t>
            </a:r>
            <a:r>
              <a:rPr lang="fr-BE" sz="2800" b="1" dirty="0" err="1" smtClean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revetu</a:t>
            </a:r>
            <a:endParaRPr lang="fr-BE" sz="2800" b="1" dirty="0" smtClean="0">
              <a:solidFill>
                <a:prstClr val="black">
                  <a:lumMod val="65000"/>
                  <a:lumOff val="3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anose="02010803020104030203" pitchFamily="2" charset="-79"/>
            </a:endParaRPr>
          </a:p>
          <a:p>
            <a:pPr algn="just"/>
            <a:endParaRPr lang="fr-BE" sz="2800" b="1" dirty="0" smtClean="0">
              <a:solidFill>
                <a:prstClr val="black">
                  <a:lumMod val="65000"/>
                  <a:lumOff val="3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anose="02010803020104030203" pitchFamily="2" charset="-79"/>
            </a:endParaRPr>
          </a:p>
          <a:p>
            <a:pPr marL="457200" indent="-457200" algn="just">
              <a:buFont typeface="Courier New" pitchFamily="49" charset="0"/>
              <a:buChar char="o"/>
            </a:pPr>
            <a:endParaRPr lang="fr-BE" sz="2800" b="1" dirty="0" smtClean="0">
              <a:solidFill>
                <a:prstClr val="black">
                  <a:lumMod val="65000"/>
                  <a:lumOff val="3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anose="02010803020104030203" pitchFamily="2" charset="-79"/>
            </a:endParaRPr>
          </a:p>
          <a:p>
            <a:pPr marL="457200" indent="-457200" algn="just">
              <a:buFont typeface="Courier New" pitchFamily="49" charset="0"/>
              <a:buChar char="o"/>
            </a:pPr>
            <a:endParaRPr lang="fr-BE" sz="2800" b="1" dirty="0" smtClean="0">
              <a:solidFill>
                <a:prstClr val="black">
                  <a:lumMod val="65000"/>
                  <a:lumOff val="3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5753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32855" y="417689"/>
            <a:ext cx="9580211" cy="688622"/>
          </a:xfrm>
        </p:spPr>
        <p:txBody>
          <a:bodyPr>
            <a:noAutofit/>
          </a:bodyPr>
          <a:lstStyle/>
          <a:p>
            <a:r>
              <a:rPr lang="fr-FR" sz="3000" b="1" dirty="0" smtClean="0"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REGIME DISCIPLINAIRE DES AGENTS DES SP</a:t>
            </a:r>
            <a:endParaRPr lang="fr-FR" sz="3000" b="1" dirty="0">
              <a:solidFill>
                <a:prstClr val="black">
                  <a:lumMod val="85000"/>
                  <a:lumOff val="1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40088" y="1203501"/>
            <a:ext cx="9516533" cy="5513388"/>
          </a:xfrm>
        </p:spPr>
        <p:txBody>
          <a:bodyPr>
            <a:noAutofit/>
          </a:bodyPr>
          <a:lstStyle/>
          <a:p>
            <a:pPr algn="just"/>
            <a:r>
              <a:rPr lang="fr-BE" sz="2800" b="1" u="sng" dirty="0" smtClean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Quid des poursuites judiciaires?</a:t>
            </a:r>
          </a:p>
          <a:p>
            <a:pPr marL="457200" indent="-457200" algn="just">
              <a:buFont typeface="Wingdings" pitchFamily="2" charset="2"/>
              <a:buChar char="q"/>
            </a:pPr>
            <a:r>
              <a:rPr lang="fr-BE" sz="2800" b="1" dirty="0" smtClean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L’action disciplinaire demeure distincte et indépendante de l’action pénale;</a:t>
            </a:r>
          </a:p>
          <a:p>
            <a:pPr marL="457200" indent="-457200" algn="just">
              <a:buFont typeface="Wingdings" pitchFamily="2" charset="2"/>
              <a:buChar char="q"/>
            </a:pPr>
            <a:r>
              <a:rPr lang="fr-BE" sz="2800" b="1" dirty="0" smtClean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L’action judiciaire </a:t>
            </a:r>
            <a:r>
              <a:rPr lang="fr-BE" sz="2800" b="1" u="sng" dirty="0" smtClean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n’est pas suspensive </a:t>
            </a:r>
            <a:r>
              <a:rPr lang="fr-BE" sz="2800" b="1" dirty="0" smtClean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de l’action disciplinaire;</a:t>
            </a:r>
          </a:p>
          <a:p>
            <a:pPr marL="457200" indent="-457200" algn="just">
              <a:buFont typeface="Wingdings" pitchFamily="2" charset="2"/>
              <a:buChar char="q"/>
            </a:pPr>
            <a:r>
              <a:rPr lang="fr-BE" sz="2800" b="1" dirty="0" smtClean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Si l’agent est </a:t>
            </a:r>
            <a:r>
              <a:rPr lang="fr-BE" sz="2800" b="1" u="sng" dirty="0" smtClean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condamné</a:t>
            </a:r>
            <a:r>
              <a:rPr lang="fr-BE" sz="2800" b="1" dirty="0" smtClean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 définitivement à une peine égale ou sup. à 3 mois, il est révoqué d’office sur simple constatation de la condamnation</a:t>
            </a:r>
          </a:p>
          <a:p>
            <a:pPr marL="457200" indent="-457200" algn="just">
              <a:buFont typeface="Wingdings" pitchFamily="2" charset="2"/>
              <a:buChar char="q"/>
            </a:pPr>
            <a:endParaRPr lang="fr-BE" sz="2800" b="1" dirty="0" smtClean="0">
              <a:solidFill>
                <a:prstClr val="black">
                  <a:lumMod val="65000"/>
                  <a:lumOff val="3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anose="02010803020104030203" pitchFamily="2" charset="-79"/>
            </a:endParaRPr>
          </a:p>
          <a:p>
            <a:pPr algn="just"/>
            <a:endParaRPr lang="fr-BE" sz="2800" b="1" dirty="0" smtClean="0">
              <a:solidFill>
                <a:prstClr val="black">
                  <a:lumMod val="65000"/>
                  <a:lumOff val="3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anose="02010803020104030203" pitchFamily="2" charset="-79"/>
            </a:endParaRPr>
          </a:p>
          <a:p>
            <a:pPr marL="457200" indent="-457200" algn="just">
              <a:buFont typeface="Courier New" pitchFamily="49" charset="0"/>
              <a:buChar char="o"/>
            </a:pPr>
            <a:endParaRPr lang="fr-BE" sz="2800" b="1" dirty="0" smtClean="0">
              <a:solidFill>
                <a:prstClr val="black">
                  <a:lumMod val="65000"/>
                  <a:lumOff val="3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anose="02010803020104030203" pitchFamily="2" charset="-79"/>
            </a:endParaRPr>
          </a:p>
          <a:p>
            <a:pPr marL="457200" indent="-457200" algn="just">
              <a:buFont typeface="Courier New" pitchFamily="49" charset="0"/>
              <a:buChar char="o"/>
            </a:pPr>
            <a:endParaRPr lang="fr-BE" sz="2800" b="1" dirty="0" smtClean="0">
              <a:solidFill>
                <a:prstClr val="black">
                  <a:lumMod val="65000"/>
                  <a:lumOff val="3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7877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32855" y="417689"/>
            <a:ext cx="9580211" cy="688622"/>
          </a:xfrm>
        </p:spPr>
        <p:txBody>
          <a:bodyPr>
            <a:noAutofit/>
          </a:bodyPr>
          <a:lstStyle/>
          <a:p>
            <a:r>
              <a:rPr lang="fr-FR" sz="3000" b="1" dirty="0" smtClean="0"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DEVOIRS DES AGENTS DES SP</a:t>
            </a:r>
            <a:endParaRPr lang="fr-FR" sz="3000" b="1" dirty="0">
              <a:solidFill>
                <a:prstClr val="black">
                  <a:lumMod val="85000"/>
                  <a:lumOff val="1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40088" y="1203501"/>
            <a:ext cx="9516533" cy="5513388"/>
          </a:xfrm>
        </p:spPr>
        <p:txBody>
          <a:bodyPr>
            <a:noAutofit/>
          </a:bodyPr>
          <a:lstStyle/>
          <a:p>
            <a:pPr marL="457200" indent="-457200" algn="just">
              <a:buFont typeface="Wingdings" pitchFamily="2" charset="2"/>
              <a:buChar char="q"/>
            </a:pPr>
            <a:r>
              <a:rPr lang="fr-BE" sz="2800" b="1" dirty="0" smtClean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L’agent est personnellement responsable à l’égard de ses supérieurs, de l’exécution des ordres qu’il a donné;</a:t>
            </a:r>
          </a:p>
          <a:p>
            <a:pPr marL="457200" indent="-457200" algn="just">
              <a:buFont typeface="Wingdings" pitchFamily="2" charset="2"/>
              <a:buChar char="q"/>
            </a:pPr>
            <a:r>
              <a:rPr lang="fr-BE" sz="2800" b="1" dirty="0" smtClean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L’agent est tenu à la politesse, tant dans ses rapports de service avec ses supérieurs, collègues ou subalternes que dans ses rapports avec le public;</a:t>
            </a:r>
          </a:p>
          <a:p>
            <a:pPr marL="457200" indent="-457200" algn="just">
              <a:buFont typeface="Wingdings" pitchFamily="2" charset="2"/>
              <a:buChar char="q"/>
            </a:pPr>
            <a:r>
              <a:rPr lang="fr-BE" sz="2800" b="1" dirty="0" smtClean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L’agent est tenu de rejoindre son poste de travail;</a:t>
            </a:r>
          </a:p>
          <a:p>
            <a:pPr marL="457200" indent="-457200" algn="just">
              <a:buFont typeface="Wingdings" pitchFamily="2" charset="2"/>
              <a:buChar char="q"/>
            </a:pPr>
            <a:r>
              <a:rPr lang="fr-BE" sz="2800" b="1" dirty="0" smtClean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L’agent ne peut pas adhérer ni prêter son concours à des mouvements, activités politiques;</a:t>
            </a:r>
          </a:p>
          <a:p>
            <a:pPr marL="457200" indent="-457200" algn="just">
              <a:buFont typeface="Wingdings" pitchFamily="2" charset="2"/>
              <a:buChar char="q"/>
            </a:pPr>
            <a:r>
              <a:rPr lang="fr-BE" sz="2800" b="1" dirty="0" smtClean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L’agent a l’obligation de discrétion;</a:t>
            </a:r>
          </a:p>
          <a:p>
            <a:pPr marL="457200" indent="-457200" algn="just">
              <a:buFont typeface="Wingdings" pitchFamily="2" charset="2"/>
              <a:buChar char="q"/>
            </a:pPr>
            <a:r>
              <a:rPr lang="fr-BE" sz="2800" b="1" smtClean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Etc.</a:t>
            </a:r>
            <a:endParaRPr lang="fr-BE" sz="2800" b="1" dirty="0" smtClean="0">
              <a:solidFill>
                <a:prstClr val="black">
                  <a:lumMod val="65000"/>
                  <a:lumOff val="3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anose="02010803020104030203" pitchFamily="2" charset="-79"/>
            </a:endParaRPr>
          </a:p>
          <a:p>
            <a:pPr marL="457200" indent="-457200" algn="just">
              <a:buFont typeface="Wingdings" pitchFamily="2" charset="2"/>
              <a:buChar char="q"/>
            </a:pPr>
            <a:endParaRPr lang="fr-BE" sz="2800" b="1" dirty="0" smtClean="0">
              <a:solidFill>
                <a:prstClr val="black">
                  <a:lumMod val="65000"/>
                  <a:lumOff val="3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anose="02010803020104030203" pitchFamily="2" charset="-79"/>
            </a:endParaRPr>
          </a:p>
          <a:p>
            <a:pPr algn="just"/>
            <a:endParaRPr lang="fr-BE" sz="2800" b="1" dirty="0" smtClean="0">
              <a:solidFill>
                <a:prstClr val="black">
                  <a:lumMod val="65000"/>
                  <a:lumOff val="3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anose="02010803020104030203" pitchFamily="2" charset="-79"/>
            </a:endParaRPr>
          </a:p>
          <a:p>
            <a:pPr marL="457200" indent="-457200" algn="just">
              <a:buFont typeface="Courier New" pitchFamily="49" charset="0"/>
              <a:buChar char="o"/>
            </a:pPr>
            <a:endParaRPr lang="fr-BE" sz="2800" b="1" dirty="0" smtClean="0">
              <a:solidFill>
                <a:prstClr val="black">
                  <a:lumMod val="65000"/>
                  <a:lumOff val="3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anose="02010803020104030203" pitchFamily="2" charset="-79"/>
            </a:endParaRPr>
          </a:p>
          <a:p>
            <a:pPr marL="457200" indent="-457200" algn="just">
              <a:buFont typeface="Courier New" pitchFamily="49" charset="0"/>
              <a:buChar char="o"/>
            </a:pPr>
            <a:endParaRPr lang="fr-BE" sz="2800" b="1" dirty="0" smtClean="0">
              <a:solidFill>
                <a:prstClr val="black">
                  <a:lumMod val="65000"/>
                  <a:lumOff val="3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7959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42177" y="0"/>
            <a:ext cx="6877576" cy="1068946"/>
          </a:xfrm>
        </p:spPr>
        <p:txBody>
          <a:bodyPr>
            <a:noAutofit/>
          </a:bodyPr>
          <a:lstStyle/>
          <a:p>
            <a:endParaRPr lang="fr-FR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61872" y="1313645"/>
            <a:ext cx="9418320" cy="5178595"/>
          </a:xfrm>
        </p:spPr>
        <p:txBody>
          <a:bodyPr>
            <a:normAutofit/>
          </a:bodyPr>
          <a:lstStyle/>
          <a:p>
            <a:endParaRPr lang="fr-FR" b="1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fr-FR" b="1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fr-FR" b="1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fr-FR" b="1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fr-FR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JE VOUS REMERCIE….</a:t>
            </a:r>
          </a:p>
          <a:p>
            <a:pPr algn="ctr"/>
            <a:r>
              <a:rPr lang="fr-FR" b="1" i="1" dirty="0" smtClean="0">
                <a:latin typeface="Aharoni" panose="02010803020104030203" pitchFamily="2" charset="-79"/>
                <a:cs typeface="Aharoni" panose="02010803020104030203" pitchFamily="2" charset="-79"/>
                <a:hlinkClick r:id="rId2"/>
              </a:rPr>
              <a:t>felixcredo@gmail.com</a:t>
            </a:r>
            <a:r>
              <a:rPr lang="fr-FR" b="1" i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endParaRPr lang="fr-FR" b="1" i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38922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32856" y="361244"/>
            <a:ext cx="6769277" cy="745067"/>
          </a:xfrm>
        </p:spPr>
        <p:txBody>
          <a:bodyPr>
            <a:noAutofit/>
          </a:bodyPr>
          <a:lstStyle/>
          <a:p>
            <a:r>
              <a:rPr lang="fr-FR" sz="3000" b="1" u="sng" dirty="0" smtClean="0"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PLAN DE L’EXPOSE</a:t>
            </a:r>
            <a:endParaRPr lang="fr-FR" sz="30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4932" y="1451856"/>
            <a:ext cx="9516533" cy="4666721"/>
          </a:xfrm>
        </p:spPr>
        <p:txBody>
          <a:bodyPr>
            <a:noAutofit/>
          </a:bodyPr>
          <a:lstStyle/>
          <a:p>
            <a:pPr marL="342900" indent="-342900" algn="just">
              <a:buFont typeface="Wingdings" pitchFamily="2" charset="2"/>
              <a:buChar char="§"/>
            </a:pPr>
            <a:r>
              <a:rPr lang="fr-BE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Cadre juridique spécifique</a:t>
            </a:r>
            <a:endParaRPr lang="fr-BE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just">
              <a:buFont typeface="Wingdings" pitchFamily="2" charset="2"/>
              <a:buChar char="§"/>
            </a:pPr>
            <a:r>
              <a:rPr lang="fr-BE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loi du 15 juillet 2016 et le statut des agents de carrière des services publics de l’Etat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fr-BE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régime disciplinaire de l’agent</a:t>
            </a:r>
            <a:r>
              <a:rPr lang="fr-BE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B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 agents de carrière des services publics de l’Etat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fr-BE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Cessation définitive de service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fr-B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devoirs des agents de carrière des services publics de l’Etat</a:t>
            </a:r>
          </a:p>
          <a:p>
            <a:pPr algn="just"/>
            <a:endParaRPr lang="fr-BE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just">
              <a:buFont typeface="Wingdings" pitchFamily="2" charset="2"/>
              <a:buChar char="§"/>
            </a:pPr>
            <a:endParaRPr lang="fr-B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just">
              <a:buFont typeface="Wingdings" pitchFamily="2" charset="2"/>
              <a:buChar char="§"/>
            </a:pP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61731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32856" y="361244"/>
            <a:ext cx="8575500" cy="745067"/>
          </a:xfrm>
        </p:spPr>
        <p:txBody>
          <a:bodyPr>
            <a:noAutofit/>
          </a:bodyPr>
          <a:lstStyle/>
          <a:p>
            <a:r>
              <a:rPr lang="fr-FR" sz="3000" b="1" dirty="0" smtClean="0"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CADRE JURIDIQUE SPÉCIFIQUE</a:t>
            </a:r>
            <a:endParaRPr lang="fr-FR" sz="3000" b="1" dirty="0">
              <a:solidFill>
                <a:prstClr val="black">
                  <a:lumMod val="85000"/>
                  <a:lumOff val="1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40088" y="1203501"/>
            <a:ext cx="9516533" cy="5332765"/>
          </a:xfrm>
        </p:spPr>
        <p:txBody>
          <a:bodyPr>
            <a:noAutofit/>
          </a:bodyPr>
          <a:lstStyle/>
          <a:p>
            <a:pPr marL="457200" indent="-457200" algn="just">
              <a:buFont typeface="Wingdings" pitchFamily="2" charset="2"/>
              <a:buChar char="q"/>
            </a:pPr>
            <a:r>
              <a:rPr lang="fr-BE" sz="2800" b="1" dirty="0" smtClean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Constitution de 2006;</a:t>
            </a:r>
            <a:endParaRPr lang="fr-BE" sz="2800" b="1" dirty="0" smtClean="0">
              <a:solidFill>
                <a:prstClr val="black">
                  <a:lumMod val="65000"/>
                  <a:lumOff val="3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anose="02010803020104030203" pitchFamily="2" charset="-79"/>
            </a:endParaRPr>
          </a:p>
          <a:p>
            <a:pPr marL="457200" indent="-457200" algn="just">
              <a:buFont typeface="Wingdings" pitchFamily="2" charset="2"/>
              <a:buChar char="q"/>
            </a:pPr>
            <a:r>
              <a:rPr lang="fr-BE" sz="2800" b="1" dirty="0" smtClean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Loi n°16/013 du juillet 2016 portant statut des agents de carrière des services publics de l’Etat;</a:t>
            </a:r>
          </a:p>
          <a:p>
            <a:pPr marL="457200" indent="-457200" algn="just">
              <a:buFont typeface="Wingdings" pitchFamily="2" charset="2"/>
              <a:buChar char="q"/>
            </a:pPr>
            <a:r>
              <a:rPr lang="fr-BE" sz="2800" b="1" dirty="0" smtClean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Ordonnance n°82-031 du 19 mars 1982 portant règlement d’administration </a:t>
            </a:r>
            <a:r>
              <a:rPr lang="fr-BE" sz="2800" b="1" dirty="0" err="1" smtClean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rel</a:t>
            </a:r>
            <a:r>
              <a:rPr lang="fr-BE" sz="2800" b="1" dirty="0" smtClean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 au régime disciplinaire et aux voies de recours du personnel de carrière des SP de l’Etat;</a:t>
            </a:r>
          </a:p>
          <a:p>
            <a:pPr marL="457200" indent="-457200" algn="just">
              <a:buFont typeface="Wingdings" pitchFamily="2" charset="2"/>
              <a:buChar char="q"/>
            </a:pPr>
            <a:r>
              <a:rPr lang="fr-BE" sz="2800" b="1" dirty="0" smtClean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Ordonnance n°81-067 du 07 mai 1981 portant règlement d’administration relatif à la discipline.</a:t>
            </a:r>
          </a:p>
        </p:txBody>
      </p:sp>
    </p:spTree>
    <p:extLst>
      <p:ext uri="{BB962C8B-B14F-4D97-AF65-F5344CB8AC3E}">
        <p14:creationId xmlns:p14="http://schemas.microsoft.com/office/powerpoint/2010/main" val="143024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32856" y="361244"/>
            <a:ext cx="8575500" cy="745067"/>
          </a:xfrm>
        </p:spPr>
        <p:txBody>
          <a:bodyPr>
            <a:noAutofit/>
          </a:bodyPr>
          <a:lstStyle/>
          <a:p>
            <a:r>
              <a:rPr lang="fr-FR" sz="3000" b="1" dirty="0" smtClean="0"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CADRE JURIDIQUE SPÉCIFIQUE (suite)</a:t>
            </a:r>
            <a:endParaRPr lang="fr-FR" sz="3000" b="1" dirty="0">
              <a:solidFill>
                <a:prstClr val="black">
                  <a:lumMod val="85000"/>
                  <a:lumOff val="1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40088" y="1203501"/>
            <a:ext cx="9516533" cy="5332765"/>
          </a:xfrm>
        </p:spPr>
        <p:txBody>
          <a:bodyPr>
            <a:noAutofit/>
          </a:bodyPr>
          <a:lstStyle/>
          <a:p>
            <a:pPr marL="457200" indent="-457200" algn="just">
              <a:buFont typeface="Wingdings" pitchFamily="2" charset="2"/>
              <a:buChar char="q"/>
            </a:pPr>
            <a:r>
              <a:rPr lang="fr-BE" sz="3200" b="1" dirty="0" smtClean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Ordonnance n°82-032 </a:t>
            </a:r>
            <a:r>
              <a:rPr lang="fr-BE" sz="3200" b="1" dirty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du 19 mars 1982 </a:t>
            </a:r>
            <a:r>
              <a:rPr lang="fr-BE" sz="3200" b="1" dirty="0" smtClean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portant règlement d’administration relatif à la cotation et à l’avancement de grade du personnel de carrière des SP de l’Etat;</a:t>
            </a:r>
          </a:p>
          <a:p>
            <a:pPr marL="457200" indent="-457200" algn="just">
              <a:buFont typeface="Wingdings" pitchFamily="2" charset="2"/>
              <a:buChar char="q"/>
            </a:pPr>
            <a:r>
              <a:rPr lang="fr-BE" sz="3200" b="1" dirty="0" smtClean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Décret-Loi n°017/2002 du 03 octobre 2002 portant code de conduite de l’agent public l’Etat.</a:t>
            </a:r>
            <a:endParaRPr lang="fr-BE" sz="3200" b="1" dirty="0" smtClean="0">
              <a:solidFill>
                <a:prstClr val="black">
                  <a:lumMod val="65000"/>
                  <a:lumOff val="3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0997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32856" y="180622"/>
            <a:ext cx="9060922" cy="925689"/>
          </a:xfrm>
        </p:spPr>
        <p:txBody>
          <a:bodyPr>
            <a:noAutofit/>
          </a:bodyPr>
          <a:lstStyle/>
          <a:p>
            <a:r>
              <a:rPr lang="fr-FR" sz="3000" b="1" dirty="0" smtClean="0"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LOI n° 15 JUILLET 2016 ET LE STATUT DES AGENTS DE CARRIERE DES SP DE L’ETAT</a:t>
            </a:r>
            <a:endParaRPr lang="fr-FR" sz="3000" b="1" dirty="0">
              <a:solidFill>
                <a:prstClr val="black">
                  <a:lumMod val="85000"/>
                  <a:lumOff val="1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40088" y="1203501"/>
            <a:ext cx="9516533" cy="5332765"/>
          </a:xfrm>
        </p:spPr>
        <p:txBody>
          <a:bodyPr>
            <a:noAutofit/>
          </a:bodyPr>
          <a:lstStyle/>
          <a:p>
            <a:pPr marL="457200" indent="-457200" algn="just">
              <a:buFont typeface="Wingdings" pitchFamily="2" charset="2"/>
              <a:buChar char="q"/>
            </a:pPr>
            <a:r>
              <a:rPr lang="fr-BE" sz="3200" b="1" u="sng" dirty="0" smtClean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Objet de la loi</a:t>
            </a:r>
            <a:r>
              <a:rPr lang="fr-BE" sz="3200" b="1" dirty="0" smtClean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: la loi fixe les règles concernant le statut des agents de carrière des SP de l’Etat, Elle s’applique au personnel relevant de la Fonction publique nationale;</a:t>
            </a:r>
          </a:p>
          <a:p>
            <a:pPr marL="457200" indent="-457200" algn="just">
              <a:buFont typeface="Wingdings" pitchFamily="2" charset="2"/>
              <a:buChar char="q"/>
            </a:pPr>
            <a:r>
              <a:rPr lang="fr-BE" sz="3200" b="1" u="sng" dirty="0" smtClean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Innovations de la loi</a:t>
            </a:r>
            <a:r>
              <a:rPr lang="fr-BE" sz="3200" b="1" dirty="0" smtClean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: affirmation du principe d’apolitisme, neutralité et impartialité de l’agent, organisation du pluralisme syndical, fixation de 35 ans de la durée de la carrière et 65 ans l'âge limite pour l’admission à la retraite, etc.</a:t>
            </a:r>
          </a:p>
        </p:txBody>
      </p:sp>
    </p:spTree>
    <p:extLst>
      <p:ext uri="{BB962C8B-B14F-4D97-AF65-F5344CB8AC3E}">
        <p14:creationId xmlns:p14="http://schemas.microsoft.com/office/powerpoint/2010/main" val="424463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32856" y="180622"/>
            <a:ext cx="9060922" cy="925689"/>
          </a:xfrm>
        </p:spPr>
        <p:txBody>
          <a:bodyPr>
            <a:noAutofit/>
          </a:bodyPr>
          <a:lstStyle/>
          <a:p>
            <a:r>
              <a:rPr lang="fr-FR" sz="3000" b="1" dirty="0" smtClean="0"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RECRUTEMENT DES AGENTS DE CARRIERE DES SP DE L’ETAT</a:t>
            </a:r>
            <a:endParaRPr lang="fr-FR" sz="3000" b="1" dirty="0">
              <a:solidFill>
                <a:prstClr val="black">
                  <a:lumMod val="85000"/>
                  <a:lumOff val="1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40088" y="1203501"/>
            <a:ext cx="9516533" cy="5332765"/>
          </a:xfrm>
        </p:spPr>
        <p:txBody>
          <a:bodyPr>
            <a:noAutofit/>
          </a:bodyPr>
          <a:lstStyle/>
          <a:p>
            <a:pPr marL="457200" indent="-457200" algn="just">
              <a:buFont typeface="Wingdings" pitchFamily="2" charset="2"/>
              <a:buChar char="q"/>
            </a:pPr>
            <a:r>
              <a:rPr lang="fr-BE" sz="2800" b="1" u="sng" dirty="0" smtClean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Conditions: </a:t>
            </a:r>
            <a:r>
              <a:rPr lang="fr-BE" sz="2800" b="1" dirty="0" smtClean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congolais, plénitude des droits civiques, bonne vie &amp; mœurs, âge 18 ans minimum et 35 ans maximum, succès aux épreuves, bonne santé;</a:t>
            </a:r>
          </a:p>
          <a:p>
            <a:pPr marL="457200" indent="-457200" algn="just">
              <a:buFont typeface="Wingdings" pitchFamily="2" charset="2"/>
              <a:buChar char="q"/>
            </a:pPr>
            <a:r>
              <a:rPr lang="fr-BE" sz="2800" b="1" u="sng" dirty="0" smtClean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Principe</a:t>
            </a:r>
            <a:r>
              <a:rPr lang="fr-BE" sz="2800" b="1" dirty="0" smtClean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: l’agent est recruté sur concours </a:t>
            </a:r>
          </a:p>
          <a:p>
            <a:pPr marL="457200" indent="-457200" algn="just">
              <a:buFont typeface="Wingdings" pitchFamily="2" charset="2"/>
              <a:buChar char="q"/>
            </a:pPr>
            <a:r>
              <a:rPr lang="fr-BE" sz="2800" b="1" u="sng" dirty="0" smtClean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Exception</a:t>
            </a:r>
            <a:r>
              <a:rPr lang="fr-BE" sz="2800" b="1" dirty="0" smtClean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: l’agent est recruté sur titre en faveur des détenteurs des diplômes</a:t>
            </a:r>
          </a:p>
          <a:p>
            <a:pPr marL="457200" indent="-457200" algn="just">
              <a:buFont typeface="Wingdings" pitchFamily="2" charset="2"/>
              <a:buChar char="q"/>
            </a:pPr>
            <a:r>
              <a:rPr lang="fr-BE" sz="2800" b="1" dirty="0" smtClean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Dans tous les 2 cas: décision du Ministre de la Fonction publique sur proposition;</a:t>
            </a:r>
          </a:p>
          <a:p>
            <a:pPr marL="457200" indent="-457200" algn="just">
              <a:buFont typeface="Wingdings" pitchFamily="2" charset="2"/>
              <a:buChar char="q"/>
            </a:pPr>
            <a:r>
              <a:rPr lang="fr-BE" sz="2800" b="1" dirty="0" smtClean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Chaque agent a un </a:t>
            </a:r>
            <a:r>
              <a:rPr lang="fr-BE" sz="2800" b="1" u="sng" dirty="0" smtClean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dossier individuel </a:t>
            </a:r>
            <a:r>
              <a:rPr lang="fr-BE" sz="2800" b="1" dirty="0" smtClean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de sa situation administrative.</a:t>
            </a:r>
          </a:p>
        </p:txBody>
      </p:sp>
    </p:spTree>
    <p:extLst>
      <p:ext uri="{BB962C8B-B14F-4D97-AF65-F5344CB8AC3E}">
        <p14:creationId xmlns:p14="http://schemas.microsoft.com/office/powerpoint/2010/main" val="120556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32856" y="417689"/>
            <a:ext cx="9060922" cy="688622"/>
          </a:xfrm>
        </p:spPr>
        <p:txBody>
          <a:bodyPr>
            <a:noAutofit/>
          </a:bodyPr>
          <a:lstStyle/>
          <a:p>
            <a:r>
              <a:rPr lang="fr-FR" sz="3000" b="1" dirty="0" smtClean="0"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CARRIERE DES SP DE L’ETAT</a:t>
            </a:r>
            <a:endParaRPr lang="fr-FR" sz="3000" b="1" dirty="0">
              <a:solidFill>
                <a:prstClr val="black">
                  <a:lumMod val="85000"/>
                  <a:lumOff val="1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40088" y="1203501"/>
            <a:ext cx="9516533" cy="5332765"/>
          </a:xfrm>
        </p:spPr>
        <p:txBody>
          <a:bodyPr>
            <a:noAutofit/>
          </a:bodyPr>
          <a:lstStyle/>
          <a:p>
            <a:pPr marL="457200" indent="-457200" algn="just">
              <a:buFont typeface="Wingdings" pitchFamily="2" charset="2"/>
              <a:buChar char="q"/>
            </a:pPr>
            <a:r>
              <a:rPr lang="fr-BE" sz="2800" b="1" dirty="0" smtClean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Il existe deux types de carrière: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fr-BE" sz="2800" b="1" dirty="0" smtClean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Carrière normale ou hiérarchisée 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fr-BE" sz="2800" b="1" dirty="0" smtClean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Carrière plane</a:t>
            </a:r>
          </a:p>
          <a:p>
            <a:pPr marL="457200" indent="-457200" algn="just">
              <a:buFont typeface="Wingdings" pitchFamily="2" charset="2"/>
              <a:buChar char="ü"/>
            </a:pPr>
            <a:endParaRPr lang="fr-BE" sz="2800" b="1" dirty="0">
              <a:solidFill>
                <a:prstClr val="black">
                  <a:lumMod val="65000"/>
                  <a:lumOff val="3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anose="02010803020104030203" pitchFamily="2" charset="-79"/>
            </a:endParaRPr>
          </a:p>
          <a:p>
            <a:pPr marL="457200" indent="-457200" algn="just">
              <a:buFont typeface="Wingdings" pitchFamily="2" charset="2"/>
              <a:buChar char="q"/>
            </a:pPr>
            <a:r>
              <a:rPr lang="fr-BE" sz="2800" b="1" dirty="0" smtClean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Le règlement d’administration détermine les conditions et les modalités de carrière au sein de l’administration publique.</a:t>
            </a:r>
          </a:p>
          <a:p>
            <a:pPr marL="457200" indent="-457200" algn="just">
              <a:buFont typeface="Wingdings" pitchFamily="2" charset="2"/>
              <a:buChar char="ü"/>
            </a:pPr>
            <a:endParaRPr lang="fr-BE" sz="2800" b="1" dirty="0" smtClean="0">
              <a:solidFill>
                <a:prstClr val="black">
                  <a:lumMod val="65000"/>
                  <a:lumOff val="3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0402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32855" y="417689"/>
            <a:ext cx="9580211" cy="688622"/>
          </a:xfrm>
        </p:spPr>
        <p:txBody>
          <a:bodyPr>
            <a:noAutofit/>
          </a:bodyPr>
          <a:lstStyle/>
          <a:p>
            <a:r>
              <a:rPr lang="fr-FR" sz="3000" b="1" dirty="0" smtClean="0"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DES POSITIONS DE L’AGENT DES SP DE L’ETAT</a:t>
            </a:r>
            <a:endParaRPr lang="fr-FR" sz="3000" b="1" dirty="0">
              <a:solidFill>
                <a:prstClr val="black">
                  <a:lumMod val="85000"/>
                  <a:lumOff val="1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40088" y="1203501"/>
            <a:ext cx="9516533" cy="5332765"/>
          </a:xfrm>
        </p:spPr>
        <p:txBody>
          <a:bodyPr>
            <a:noAutofit/>
          </a:bodyPr>
          <a:lstStyle/>
          <a:p>
            <a:pPr marL="457200" indent="-457200" algn="just">
              <a:buFont typeface="Wingdings" pitchFamily="2" charset="2"/>
              <a:buChar char="q"/>
            </a:pPr>
            <a:r>
              <a:rPr lang="fr-BE" sz="2800" b="1" dirty="0" smtClean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Tout agent est placé dans l’une de positions suivantes:</a:t>
            </a:r>
          </a:p>
          <a:p>
            <a:pPr marL="514350" indent="-514350" algn="just">
              <a:buAutoNum type="arabicPeriod"/>
            </a:pPr>
            <a:r>
              <a:rPr lang="fr-BE" sz="2800" b="1" u="sng" dirty="0" smtClean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En activité</a:t>
            </a:r>
            <a:r>
              <a:rPr lang="fr-BE" sz="2800" b="1" dirty="0" smtClean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: qui exerce effectivement les fonctions afférentes à l’emploi qui lui est attribué;</a:t>
            </a:r>
          </a:p>
          <a:p>
            <a:pPr marL="514350" indent="-514350" algn="just">
              <a:buAutoNum type="arabicPeriod"/>
            </a:pPr>
            <a:r>
              <a:rPr lang="fr-BE" sz="2800" b="1" u="sng" dirty="0" smtClean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En détachement</a:t>
            </a:r>
            <a:r>
              <a:rPr lang="fr-BE" sz="2800" b="1" dirty="0" smtClean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: agent autorisé à interrompre temporairement ses fonctions pour occuper un emploi ou assumer un mandat au sein d’administrations, institutions, etc. ;</a:t>
            </a:r>
          </a:p>
          <a:p>
            <a:pPr algn="just"/>
            <a:r>
              <a:rPr lang="fr-BE" sz="2800" b="1" dirty="0" smtClean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Il est autorisé par le Ministre de la FP, sur proposition du Ministre de tutelle ou du supérieur hiérarchique</a:t>
            </a:r>
          </a:p>
        </p:txBody>
      </p:sp>
    </p:spTree>
    <p:extLst>
      <p:ext uri="{BB962C8B-B14F-4D97-AF65-F5344CB8AC3E}">
        <p14:creationId xmlns:p14="http://schemas.microsoft.com/office/powerpoint/2010/main" val="300170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32855" y="417689"/>
            <a:ext cx="9580211" cy="688622"/>
          </a:xfrm>
        </p:spPr>
        <p:txBody>
          <a:bodyPr>
            <a:noAutofit/>
          </a:bodyPr>
          <a:lstStyle/>
          <a:p>
            <a:r>
              <a:rPr lang="fr-FR" sz="3000" b="1" dirty="0" smtClean="0"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DES POSITIONS DE L’AGENT DES SP DE L’ETAT</a:t>
            </a:r>
            <a:endParaRPr lang="fr-FR" sz="3000" b="1" dirty="0">
              <a:solidFill>
                <a:prstClr val="black">
                  <a:lumMod val="85000"/>
                  <a:lumOff val="1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40088" y="1203501"/>
            <a:ext cx="9516533" cy="5332765"/>
          </a:xfrm>
        </p:spPr>
        <p:txBody>
          <a:bodyPr>
            <a:noAutofit/>
          </a:bodyPr>
          <a:lstStyle/>
          <a:p>
            <a:pPr algn="just"/>
            <a:r>
              <a:rPr lang="fr-BE" sz="2800" b="1" dirty="0" smtClean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3. </a:t>
            </a:r>
            <a:r>
              <a:rPr lang="fr-BE" sz="2800" b="1" u="sng" dirty="0" smtClean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En disponibilité</a:t>
            </a:r>
            <a:r>
              <a:rPr lang="fr-BE" sz="2800" b="1" dirty="0" smtClean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: prononcée soit d’office soit à la demande de l’agent, par le Ministre de la FP, après avis préalable du Ministre ou du service concerné:</a:t>
            </a:r>
          </a:p>
          <a:p>
            <a:pPr algn="just"/>
            <a:r>
              <a:rPr lang="fr-BE" sz="2800" b="1" u="sng" dirty="0" smtClean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Raisons</a:t>
            </a:r>
            <a:r>
              <a:rPr lang="fr-BE" sz="2800" b="1" dirty="0" smtClean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: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fr-BE" sz="2800" b="1" dirty="0" smtClean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Pour cause de maladie ou d’infirmité;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fr-BE" sz="2800" b="1" dirty="0" smtClean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Cas de force majeure, comme indisponibilité de rejoindre son poste de travail;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fr-BE" sz="2800" b="1" dirty="0" smtClean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Études ou stages professionnels, dans l’intérêt de service</a:t>
            </a:r>
          </a:p>
          <a:p>
            <a:pPr algn="just"/>
            <a:endParaRPr lang="fr-BE" sz="2800" b="1" dirty="0" smtClean="0">
              <a:solidFill>
                <a:prstClr val="black">
                  <a:lumMod val="65000"/>
                  <a:lumOff val="3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0039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10875</TotalTime>
  <Words>1065</Words>
  <Application>Microsoft Office PowerPoint</Application>
  <PresentationFormat>Personnalisé</PresentationFormat>
  <Paragraphs>100</Paragraphs>
  <Slides>17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Brin</vt:lpstr>
      <vt:lpstr>Le statut des agents de carrière des services publics de l’Etat</vt:lpstr>
      <vt:lpstr>PLAN DE L’EXPOSE</vt:lpstr>
      <vt:lpstr>CADRE JURIDIQUE SPÉCIFIQUE</vt:lpstr>
      <vt:lpstr>CADRE JURIDIQUE SPÉCIFIQUE (suite)</vt:lpstr>
      <vt:lpstr>LOI n° 15 JUILLET 2016 ET LE STATUT DES AGENTS DE CARRIERE DES SP DE L’ETAT</vt:lpstr>
      <vt:lpstr>RECRUTEMENT DES AGENTS DE CARRIERE DES SP DE L’ETAT</vt:lpstr>
      <vt:lpstr>CARRIERE DES SP DE L’ETAT</vt:lpstr>
      <vt:lpstr>DES POSITIONS DE L’AGENT DES SP DE L’ETAT</vt:lpstr>
      <vt:lpstr>DES POSITIONS DE L’AGENT DES SP DE L’ETAT</vt:lpstr>
      <vt:lpstr>DES POSITIONS DE L’AGENT DES SP DE L’ETAT</vt:lpstr>
      <vt:lpstr>DES POSITIONS DE L’AGENT DES SP DE L’ETAT</vt:lpstr>
      <vt:lpstr>REGIME DISCIPLINAIRE DES AGENTS DES SP</vt:lpstr>
      <vt:lpstr>REGIME DISCIPLINAIRE DES AGENTS DES SP</vt:lpstr>
      <vt:lpstr>REGIME DISCIPLINAIRE DES AGENTS DES SP</vt:lpstr>
      <vt:lpstr>REGIME DISCIPLINAIRE DES AGENTS DES SP</vt:lpstr>
      <vt:lpstr>DEVOIRS DES AGENTS DES SP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Etude juridique du Parc Agro-industriel de Bukanga Lonzo</dc:title>
  <dc:creator>Félix LILAKAKO</dc:creator>
  <cp:lastModifiedBy>LENOVO 110</cp:lastModifiedBy>
  <cp:revision>208</cp:revision>
  <dcterms:created xsi:type="dcterms:W3CDTF">2015-11-30T22:32:59Z</dcterms:created>
  <dcterms:modified xsi:type="dcterms:W3CDTF">2020-12-18T09:13:37Z</dcterms:modified>
</cp:coreProperties>
</file>