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sldIdLst>
    <p:sldId id="256" r:id="rId2"/>
    <p:sldId id="286" r:id="rId3"/>
    <p:sldId id="293" r:id="rId4"/>
    <p:sldId id="302" r:id="rId5"/>
    <p:sldId id="294" r:id="rId6"/>
    <p:sldId id="295" r:id="rId7"/>
    <p:sldId id="296" r:id="rId8"/>
    <p:sldId id="297" r:id="rId9"/>
    <p:sldId id="298" r:id="rId10"/>
    <p:sldId id="299" r:id="rId11"/>
    <p:sldId id="300" r:id="rId12"/>
    <p:sldId id="301" r:id="rId13"/>
    <p:sldId id="303" r:id="rId14"/>
    <p:sldId id="304" r:id="rId15"/>
    <p:sldId id="305" r:id="rId16"/>
    <p:sldId id="306" r:id="rId17"/>
    <p:sldId id="307" r:id="rId18"/>
    <p:sldId id="308" r:id="rId19"/>
    <p:sldId id="309" r:id="rId20"/>
    <p:sldId id="310" r:id="rId21"/>
    <p:sldId id="26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p:scale>
          <a:sx n="84" d="100"/>
          <a:sy n="84" d="100"/>
        </p:scale>
        <p:origin x="42" y="30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726ED139-0480-4198-83E2-68CE0B25BC9B}" type="datetimeFigureOut">
              <a:rPr lang="en-US" smtClean="0"/>
              <a:pPr/>
              <a:t>10/30/2007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FAB73BC-B049-4115-A692-8D63A059BFB8}" type="slidenum">
              <a:rPr lang="en-US" smtClean="0"/>
              <a:pPr/>
              <a:t>‹N°›</a:t>
            </a:fld>
            <a:endParaRPr lang="en-US" dirty="0"/>
          </a:p>
        </p:txBody>
      </p:sp>
    </p:spTree>
    <p:extLst>
      <p:ext uri="{BB962C8B-B14F-4D97-AF65-F5344CB8AC3E}">
        <p14:creationId xmlns="" xmlns:p14="http://schemas.microsoft.com/office/powerpoint/2010/main" val="2277547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DDEAF24-54CC-4408-99B3-A70A172EFF44}" type="datetimeFigureOut">
              <a:rPr lang="en-US" smtClean="0"/>
              <a:pPr/>
              <a:t>10/30/2007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‹N°›</a:t>
            </a:fld>
            <a:endParaRPr lang="en-US" dirty="0"/>
          </a:p>
        </p:txBody>
      </p:sp>
    </p:spTree>
    <p:extLst>
      <p:ext uri="{BB962C8B-B14F-4D97-AF65-F5344CB8AC3E}">
        <p14:creationId xmlns="" xmlns:p14="http://schemas.microsoft.com/office/powerpoint/2010/main" val="61830693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DDEAF24-54CC-4408-99B3-A70A172EFF44}" type="datetimeFigureOut">
              <a:rPr lang="en-US" smtClean="0"/>
              <a:pPr/>
              <a:t>10/30/2007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180436092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ADDEAF24-54CC-4408-99B3-A70A172EFF44}" type="datetimeFigureOut">
              <a:rPr lang="en-US" smtClean="0"/>
              <a:pPr/>
              <a:t>10/30/2007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‹N°›</a:t>
            </a:fld>
            <a:endParaRPr lang="en-US" dirty="0"/>
          </a:p>
        </p:txBody>
      </p:sp>
    </p:spTree>
    <p:extLst>
      <p:ext uri="{BB962C8B-B14F-4D97-AF65-F5344CB8AC3E}">
        <p14:creationId xmlns="" xmlns:p14="http://schemas.microsoft.com/office/powerpoint/2010/main" val="313847616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ADDEAF24-54CC-4408-99B3-A70A172EFF44}" type="datetimeFigureOut">
              <a:rPr lang="en-US" smtClean="0"/>
              <a:pPr/>
              <a:t>10/30/2007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344651185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ADDEAF24-54CC-4408-99B3-A70A172EFF44}" type="datetimeFigureOut">
              <a:rPr lang="en-US" smtClean="0"/>
              <a:pPr/>
              <a:t>10/30/2007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‹N°›</a:t>
            </a:fld>
            <a:endParaRPr lang="en-US" dirty="0"/>
          </a:p>
        </p:txBody>
      </p:sp>
    </p:spTree>
    <p:extLst>
      <p:ext uri="{BB962C8B-B14F-4D97-AF65-F5344CB8AC3E}">
        <p14:creationId xmlns="" xmlns:p14="http://schemas.microsoft.com/office/powerpoint/2010/main" val="197352467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A97CE23-3B6A-482C-9BEA-F32A9EB44C40}" type="datetimeFigureOut">
              <a:rPr lang="en-US" smtClean="0"/>
              <a:pPr/>
              <a:t>10/30/2007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 xmlns:p14="http://schemas.microsoft.com/office/powerpoint/2010/main" val="12212562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0639C8FD-9717-4D78-9D01-4CBD0AC8CAE0}" type="datetimeFigureOut">
              <a:rPr lang="en-US" smtClean="0"/>
              <a:pPr/>
              <a:t>10/30/2007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 xmlns:p14="http://schemas.microsoft.com/office/powerpoint/2010/main" val="334618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082BD47-5F5E-4508-9DFC-0021F20B392D}" type="datetimeFigureOut">
              <a:rPr lang="en-US" smtClean="0"/>
              <a:pPr/>
              <a:t>10/30/2007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 xmlns:p14="http://schemas.microsoft.com/office/powerpoint/2010/main" val="250594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07BB23E3-326B-4424-9A50-2CBB9CA4B2E5}" type="datetimeFigureOut">
              <a:rPr lang="en-US" smtClean="0"/>
              <a:pPr/>
              <a:t>10/30/2007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‹N°›</a:t>
            </a:fld>
            <a:endParaRPr lang="en-US" dirty="0"/>
          </a:p>
        </p:txBody>
      </p:sp>
    </p:spTree>
    <p:extLst>
      <p:ext uri="{BB962C8B-B14F-4D97-AF65-F5344CB8AC3E}">
        <p14:creationId xmlns="" xmlns:p14="http://schemas.microsoft.com/office/powerpoint/2010/main" val="3448061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FAA09F6F-C437-48B6-80BB-8E50899C06AF}" type="datetimeFigureOut">
              <a:rPr lang="en-US" smtClean="0"/>
              <a:pPr/>
              <a:t>10/30/2007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pPr/>
              <a:t>‹N°›</a:t>
            </a:fld>
            <a:endParaRPr lang="en-US" dirty="0"/>
          </a:p>
        </p:txBody>
      </p:sp>
    </p:spTree>
    <p:extLst>
      <p:ext uri="{BB962C8B-B14F-4D97-AF65-F5344CB8AC3E}">
        <p14:creationId xmlns="" xmlns:p14="http://schemas.microsoft.com/office/powerpoint/2010/main" val="2377270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1A776D14-B85F-4865-804C-5734F9C85CDD}" type="datetimeFigureOut">
              <a:rPr lang="en-US" smtClean="0"/>
              <a:pPr/>
              <a:t>10/30/2007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pPr/>
              <a:t>‹N°›</a:t>
            </a:fld>
            <a:endParaRPr lang="en-US" dirty="0"/>
          </a:p>
        </p:txBody>
      </p:sp>
    </p:spTree>
    <p:extLst>
      <p:ext uri="{BB962C8B-B14F-4D97-AF65-F5344CB8AC3E}">
        <p14:creationId xmlns="" xmlns:p14="http://schemas.microsoft.com/office/powerpoint/2010/main" val="842022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A8956C38-6601-4688-9146-5E61D8B04598}" type="datetimeFigureOut">
              <a:rPr lang="en-US" smtClean="0"/>
              <a:pPr/>
              <a:t>10/30/2007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 xmlns:p14="http://schemas.microsoft.com/office/powerpoint/2010/main" val="2407484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46061E-CDAE-49E3-92CB-288B639C3B6F}" type="datetimeFigureOut">
              <a:rPr lang="en-US" smtClean="0"/>
              <a:pPr/>
              <a:t>10/30/2007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 xmlns:p14="http://schemas.microsoft.com/office/powerpoint/2010/main" val="399524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35E9851-4767-4B63-B36B-F772D06043F2}" type="datetimeFigureOut">
              <a:rPr lang="en-US" smtClean="0"/>
              <a:pPr/>
              <a:t>10/30/2007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 xmlns:p14="http://schemas.microsoft.com/office/powerpoint/2010/main" val="1036721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309A586-BE94-448D-BAE3-D5D323B9149F}" type="datetimeFigureOut">
              <a:rPr lang="en-US" smtClean="0"/>
              <a:pPr/>
              <a:t>10/30/2007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‹N°›</a:t>
            </a:fld>
            <a:endParaRPr lang="en-US" dirty="0"/>
          </a:p>
        </p:txBody>
      </p:sp>
    </p:spTree>
    <p:extLst>
      <p:ext uri="{BB962C8B-B14F-4D97-AF65-F5344CB8AC3E}">
        <p14:creationId xmlns="" xmlns:p14="http://schemas.microsoft.com/office/powerpoint/2010/main" val="3358947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DDEAF24-54CC-4408-99B3-A70A172EFF44}" type="datetimeFigureOut">
              <a:rPr lang="en-US" smtClean="0"/>
              <a:pPr/>
              <a:t>10/30/2007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FAB73BC-B049-4115-A692-8D63A059BFB8}" type="slidenum">
              <a:rPr lang="en-US" smtClean="0"/>
              <a:pPr/>
              <a:t>‹N°›</a:t>
            </a:fld>
            <a:endParaRPr lang="en-US" dirty="0"/>
          </a:p>
        </p:txBody>
      </p:sp>
    </p:spTree>
    <p:extLst>
      <p:ext uri="{BB962C8B-B14F-4D97-AF65-F5344CB8AC3E}">
        <p14:creationId xmlns="" xmlns:p14="http://schemas.microsoft.com/office/powerpoint/2010/main" val="1684331321"/>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 id="2147483865" r:id="rId13"/>
    <p:sldLayoutId id="2147483866" r:id="rId14"/>
    <p:sldLayoutId id="2147483867" r:id="rId15"/>
    <p:sldLayoutId id="2147483868"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hyperlink" Target="mailto:felixcredo@gmail.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31799" y="1478845"/>
            <a:ext cx="9418320" cy="1794934"/>
          </a:xfrm>
        </p:spPr>
        <p:txBody>
          <a:bodyPr>
            <a:normAutofit fontScale="90000"/>
          </a:bodyPr>
          <a:lstStyle/>
          <a:p>
            <a:pPr algn="ctr"/>
            <a:r>
              <a:rPr lang="fr-FR" sz="4900" b="1" dirty="0" smtClean="0">
                <a:effectLst>
                  <a:outerShdw blurRad="38100" dist="38100" dir="2700000" algn="tl">
                    <a:srgbClr val="000000">
                      <a:alpha val="43137"/>
                    </a:srgbClr>
                  </a:outerShdw>
                </a:effectLst>
              </a:rPr>
              <a:t>Ethique et déontologie de l’agent de l’administration publique: </a:t>
            </a:r>
            <a:r>
              <a:rPr lang="fr-FR" sz="4000" b="1" dirty="0" smtClean="0">
                <a:effectLst>
                  <a:outerShdw blurRad="38100" dist="38100" dir="2700000" algn="tl">
                    <a:srgbClr val="000000">
                      <a:alpha val="43137"/>
                    </a:srgbClr>
                  </a:outerShdw>
                </a:effectLst>
              </a:rPr>
              <a:t/>
            </a:r>
            <a:br>
              <a:rPr lang="fr-FR" sz="4000" b="1" dirty="0" smtClean="0">
                <a:effectLst>
                  <a:outerShdw blurRad="38100" dist="38100" dir="2700000" algn="tl">
                    <a:srgbClr val="000000">
                      <a:alpha val="43137"/>
                    </a:srgbClr>
                  </a:outerShdw>
                </a:effectLst>
              </a:rPr>
            </a:br>
            <a:r>
              <a:rPr lang="fr-FR" sz="3600" b="1" i="1" dirty="0" smtClean="0">
                <a:effectLst>
                  <a:outerShdw blurRad="38100" dist="38100" dir="2700000" algn="tl">
                    <a:srgbClr val="000000">
                      <a:alpha val="43137"/>
                    </a:srgbClr>
                  </a:outerShdw>
                </a:effectLst>
              </a:rPr>
              <a:t>Notions et principes</a:t>
            </a:r>
            <a:endParaRPr lang="fr-FR" sz="4000" b="1" i="1" dirty="0">
              <a:effectLst>
                <a:outerShdw blurRad="38100" dist="38100" dir="2700000" algn="tl">
                  <a:srgbClr val="000000">
                    <a:alpha val="43137"/>
                  </a:srgbClr>
                </a:outerShdw>
              </a:effectLst>
            </a:endParaRPr>
          </a:p>
        </p:txBody>
      </p:sp>
      <p:sp>
        <p:nvSpPr>
          <p:cNvPr id="3" name="Sous-titre 2"/>
          <p:cNvSpPr>
            <a:spLocks noGrp="1"/>
          </p:cNvSpPr>
          <p:nvPr>
            <p:ph type="subTitle" idx="1"/>
          </p:nvPr>
        </p:nvSpPr>
        <p:spPr>
          <a:xfrm>
            <a:off x="2589213" y="4391379"/>
            <a:ext cx="6780565" cy="1512284"/>
          </a:xfrm>
        </p:spPr>
        <p:txBody>
          <a:bodyPr>
            <a:normAutofit/>
          </a:bodyPr>
          <a:lstStyle/>
          <a:p>
            <a:r>
              <a:rPr lang="fr-FR" b="1" dirty="0" smtClean="0">
                <a:effectLst>
                  <a:outerShdw blurRad="38100" dist="38100" dir="2700000" algn="tl">
                    <a:srgbClr val="000000">
                      <a:alpha val="43137"/>
                    </a:srgbClr>
                  </a:outerShdw>
                </a:effectLst>
                <a:cs typeface="Aharoni" panose="02010803020104030203" pitchFamily="2" charset="-79"/>
              </a:rPr>
              <a:t>Par Felix Credo </a:t>
            </a:r>
            <a:r>
              <a:rPr lang="fr-FR" b="1" dirty="0">
                <a:effectLst>
                  <a:outerShdw blurRad="38100" dist="38100" dir="2700000" algn="tl">
                    <a:srgbClr val="000000">
                      <a:alpha val="43137"/>
                    </a:srgbClr>
                  </a:outerShdw>
                </a:effectLst>
                <a:cs typeface="Aharoni" panose="02010803020104030203" pitchFamily="2" charset="-79"/>
              </a:rPr>
              <a:t>LILAKAKO </a:t>
            </a:r>
            <a:r>
              <a:rPr lang="fr-FR" b="1" dirty="0" smtClean="0">
                <a:effectLst>
                  <a:outerShdw blurRad="38100" dist="38100" dir="2700000" algn="tl">
                    <a:srgbClr val="000000">
                      <a:alpha val="43137"/>
                    </a:srgbClr>
                  </a:outerShdw>
                </a:effectLst>
                <a:cs typeface="Aharoni" panose="02010803020104030203" pitchFamily="2" charset="-79"/>
              </a:rPr>
              <a:t>MALIKUKA</a:t>
            </a:r>
          </a:p>
          <a:p>
            <a:r>
              <a:rPr lang="fr-FR" sz="1900" b="1" i="1" dirty="0" smtClean="0">
                <a:effectLst>
                  <a:outerShdw blurRad="38100" dist="38100" dir="2700000" algn="tl">
                    <a:srgbClr val="000000">
                      <a:alpha val="43137"/>
                    </a:srgbClr>
                  </a:outerShdw>
                </a:effectLst>
              </a:rPr>
              <a:t>Expert juriste au MEDD</a:t>
            </a:r>
          </a:p>
          <a:p>
            <a:r>
              <a:rPr lang="fr-BE" sz="1200" b="1" dirty="0" smtClean="0"/>
              <a:t>Atelier de sensibilisation sur l’éthique et la déontologie du fonctionnaire public de l’Etat</a:t>
            </a:r>
            <a:endParaRPr lang="fr-BE" sz="1200" b="1" dirty="0"/>
          </a:p>
          <a:p>
            <a:r>
              <a:rPr lang="fr-BE" sz="1200" b="1" dirty="0" smtClean="0"/>
              <a:t>Kinshasa, 17 au 18 01 </a:t>
            </a:r>
            <a:r>
              <a:rPr lang="fr-BE" sz="1200" b="1" dirty="0"/>
              <a:t>décembre 2020</a:t>
            </a:r>
          </a:p>
        </p:txBody>
      </p:sp>
    </p:spTree>
    <p:extLst>
      <p:ext uri="{BB962C8B-B14F-4D97-AF65-F5344CB8AC3E}">
        <p14:creationId xmlns="" xmlns:p14="http://schemas.microsoft.com/office/powerpoint/2010/main" val="5619762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2856" y="361244"/>
            <a:ext cx="8575500" cy="745067"/>
          </a:xfrm>
        </p:spPr>
        <p:txBody>
          <a:bodyPr>
            <a:noAutofit/>
          </a:bodyPr>
          <a:lstStyle/>
          <a:p>
            <a:r>
              <a:rPr lang="fr-FR" sz="3000" b="1" dirty="0" smtClean="0">
                <a:solidFill>
                  <a:prstClr val="black">
                    <a:lumMod val="85000"/>
                    <a:lumOff val="15000"/>
                  </a:prstClr>
                </a:solidFill>
                <a:effectLst>
                  <a:outerShdw blurRad="38100" dist="38100" dir="2700000" algn="tl">
                    <a:srgbClr val="000000">
                      <a:alpha val="43137"/>
                    </a:srgbClr>
                  </a:outerShdw>
                </a:effectLst>
                <a:latin typeface="Arial" pitchFamily="34" charset="0"/>
                <a:cs typeface="Arial" pitchFamily="34" charset="0"/>
              </a:rPr>
              <a:t>QU’ENTENDRE PAR ETHIQUE?</a:t>
            </a:r>
            <a:endParaRPr lang="fr-FR" sz="3000" b="1" dirty="0">
              <a:solidFill>
                <a:prstClr val="black">
                  <a:lumMod val="85000"/>
                  <a:lumOff val="15000"/>
                </a:prstClr>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Espace réservé du texte 3"/>
          <p:cNvSpPr>
            <a:spLocks noGrp="1"/>
          </p:cNvSpPr>
          <p:nvPr>
            <p:ph type="body" sz="half" idx="2"/>
          </p:nvPr>
        </p:nvSpPr>
        <p:spPr>
          <a:xfrm>
            <a:off x="1840088" y="1203501"/>
            <a:ext cx="9516533" cy="5654499"/>
          </a:xfrm>
        </p:spPr>
        <p:txBody>
          <a:bodyPr>
            <a:noAutofit/>
          </a:bodyPr>
          <a:lstStyle/>
          <a:p>
            <a:pPr marL="457200" indent="-457200" algn="just">
              <a:buFont typeface="Wingdings" pitchFamily="2" charset="2"/>
              <a:buChar char="q"/>
            </a:pPr>
            <a:r>
              <a:rPr lang="fr-BE" sz="2800" b="1" u="sng"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L’éthique</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est l’ensemble de principes moraux qui sont à la base de la conduite d’une personne;</a:t>
            </a:r>
          </a:p>
          <a:p>
            <a:pPr marL="457200" indent="-457200" algn="just">
              <a:buFont typeface="Wingdings" pitchFamily="2" charset="2"/>
              <a:buChar char="q"/>
            </a:pP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Ces codes de conduite représentent </a:t>
            </a:r>
            <a:r>
              <a:rPr lang="fr-BE" sz="2800" b="1" u="sng"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la pierre angulaire des comportements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de l’individu. Ils vont par la suite affecter les aspects personnels, familiaux ou professionnels de sa vie;</a:t>
            </a:r>
          </a:p>
          <a:p>
            <a:pPr marL="457200" indent="-457200" algn="just">
              <a:buFont typeface="Wingdings" pitchFamily="2" charset="2"/>
              <a:buChar char="q"/>
            </a:pP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L’éthique n’est plus une qualité humaine mais devenue une </a:t>
            </a:r>
            <a:r>
              <a:rPr lang="fr-BE" sz="2800" b="1" u="sng"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compétence professionnelle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à part entière. Elle est recherchée lors de recrutement et même de promotion;</a:t>
            </a:r>
          </a:p>
          <a:p>
            <a:pPr marL="457200" indent="-457200" algn="just">
              <a:buFont typeface="Wingdings" pitchFamily="2" charset="2"/>
              <a:buChar char="q"/>
            </a:pP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Actuellement, on passe du professionnalisme à </a:t>
            </a:r>
            <a:r>
              <a:rPr lang="fr-BE" sz="2800" b="1" u="sng"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l’éthique professionnelle</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a:t>
            </a:r>
          </a:p>
        </p:txBody>
      </p:sp>
    </p:spTree>
    <p:extLst>
      <p:ext uri="{BB962C8B-B14F-4D97-AF65-F5344CB8AC3E}">
        <p14:creationId xmlns="" xmlns:p14="http://schemas.microsoft.com/office/powerpoint/2010/main" val="35600080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2856" y="361244"/>
            <a:ext cx="8575500" cy="745067"/>
          </a:xfrm>
        </p:spPr>
        <p:txBody>
          <a:bodyPr>
            <a:noAutofit/>
          </a:bodyPr>
          <a:lstStyle/>
          <a:p>
            <a:r>
              <a:rPr lang="fr-FR" sz="3000" b="1" dirty="0" smtClean="0">
                <a:solidFill>
                  <a:prstClr val="black">
                    <a:lumMod val="85000"/>
                    <a:lumOff val="15000"/>
                  </a:prstClr>
                </a:solidFill>
                <a:effectLst>
                  <a:outerShdw blurRad="38100" dist="38100" dir="2700000" algn="tl">
                    <a:srgbClr val="000000">
                      <a:alpha val="43137"/>
                    </a:srgbClr>
                  </a:outerShdw>
                </a:effectLst>
                <a:latin typeface="Arial" pitchFamily="34" charset="0"/>
                <a:cs typeface="Arial" pitchFamily="34" charset="0"/>
              </a:rPr>
              <a:t>QU’ENTENDRE PAR ETHIQUE?</a:t>
            </a:r>
            <a:endParaRPr lang="fr-FR" sz="3000" b="1" dirty="0">
              <a:solidFill>
                <a:prstClr val="black">
                  <a:lumMod val="85000"/>
                  <a:lumOff val="15000"/>
                </a:prstClr>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Espace réservé du texte 3"/>
          <p:cNvSpPr>
            <a:spLocks noGrp="1"/>
          </p:cNvSpPr>
          <p:nvPr>
            <p:ph type="body" sz="half" idx="2"/>
          </p:nvPr>
        </p:nvSpPr>
        <p:spPr>
          <a:xfrm>
            <a:off x="1840088" y="1203501"/>
            <a:ext cx="9516533" cy="5654499"/>
          </a:xfrm>
        </p:spPr>
        <p:txBody>
          <a:bodyPr>
            <a:noAutofit/>
          </a:bodyPr>
          <a:lstStyle/>
          <a:p>
            <a:pPr marL="457200" indent="-457200" algn="just">
              <a:buFont typeface="Wingdings" pitchFamily="2" charset="2"/>
              <a:buChar char="q"/>
            </a:pPr>
            <a:r>
              <a:rPr lang="fr-BE" sz="32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L’éthique est </a:t>
            </a:r>
            <a:r>
              <a:rPr lang="fr-BE" sz="3200" b="1" u="sng"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indispensable</a:t>
            </a:r>
            <a:r>
              <a:rPr lang="fr-BE" sz="32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à l’agent car elle se rapporte à la compétence pour la pratique de l’action;</a:t>
            </a:r>
          </a:p>
          <a:p>
            <a:pPr marL="457200" indent="-457200" algn="just">
              <a:buFont typeface="Wingdings" pitchFamily="2" charset="2"/>
              <a:buChar char="q"/>
            </a:pPr>
            <a:r>
              <a:rPr lang="fr-BE" sz="3200" b="1" u="sng"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Différence</a:t>
            </a:r>
            <a:r>
              <a:rPr lang="fr-BE" sz="32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entre éthique et morale:</a:t>
            </a:r>
          </a:p>
          <a:p>
            <a:pPr marL="457200" indent="-457200" algn="just">
              <a:buFont typeface="Wingdings" pitchFamily="2" charset="2"/>
              <a:buChar char="ü"/>
            </a:pPr>
            <a:r>
              <a:rPr lang="fr-BE" sz="32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Alors que la </a:t>
            </a:r>
            <a:r>
              <a:rPr lang="fr-BE" sz="3200" b="1" u="sng"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morale</a:t>
            </a:r>
            <a:r>
              <a:rPr lang="fr-BE" sz="32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définit des principes ou des lois générales, </a:t>
            </a:r>
            <a:r>
              <a:rPr lang="fr-BE" sz="3200" b="1" u="sng"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l’éthique</a:t>
            </a:r>
            <a:r>
              <a:rPr lang="fr-BE" sz="32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est une disposition qui vise à respecter les vertus afin de rechercher la bonne décision sur une situation donnée.</a:t>
            </a:r>
          </a:p>
        </p:txBody>
      </p:sp>
    </p:spTree>
    <p:extLst>
      <p:ext uri="{BB962C8B-B14F-4D97-AF65-F5344CB8AC3E}">
        <p14:creationId xmlns="" xmlns:p14="http://schemas.microsoft.com/office/powerpoint/2010/main" val="33105356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2856" y="361244"/>
            <a:ext cx="8575500" cy="745067"/>
          </a:xfrm>
        </p:spPr>
        <p:txBody>
          <a:bodyPr>
            <a:noAutofit/>
          </a:bodyPr>
          <a:lstStyle/>
          <a:p>
            <a:r>
              <a:rPr lang="fr-FR" sz="3000" b="1" dirty="0" smtClean="0">
                <a:solidFill>
                  <a:prstClr val="black">
                    <a:lumMod val="85000"/>
                    <a:lumOff val="15000"/>
                  </a:prstClr>
                </a:solidFill>
                <a:effectLst>
                  <a:outerShdw blurRad="38100" dist="38100" dir="2700000" algn="tl">
                    <a:srgbClr val="000000">
                      <a:alpha val="43137"/>
                    </a:srgbClr>
                  </a:outerShdw>
                </a:effectLst>
                <a:latin typeface="Arial" pitchFamily="34" charset="0"/>
                <a:cs typeface="Arial" pitchFamily="34" charset="0"/>
              </a:rPr>
              <a:t>QU’ENTENDRE PAR DEONTOLOGIE?</a:t>
            </a:r>
            <a:endParaRPr lang="fr-FR" sz="3000" b="1" dirty="0">
              <a:solidFill>
                <a:prstClr val="black">
                  <a:lumMod val="85000"/>
                  <a:lumOff val="15000"/>
                </a:prstClr>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Espace réservé du texte 3"/>
          <p:cNvSpPr>
            <a:spLocks noGrp="1"/>
          </p:cNvSpPr>
          <p:nvPr>
            <p:ph type="body" sz="half" idx="2"/>
          </p:nvPr>
        </p:nvSpPr>
        <p:spPr>
          <a:xfrm>
            <a:off x="1840088" y="1203501"/>
            <a:ext cx="9516533" cy="5654499"/>
          </a:xfrm>
        </p:spPr>
        <p:txBody>
          <a:bodyPr>
            <a:noAutofit/>
          </a:bodyPr>
          <a:lstStyle/>
          <a:p>
            <a:pPr marL="457200" indent="-457200" algn="just">
              <a:buFont typeface="Wingdings" pitchFamily="2" charset="2"/>
              <a:buChar char="q"/>
            </a:pP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Face au règne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des bureaux et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la gabegie administrative, des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règles ont sans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cesse été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adoptées pour </a:t>
            </a:r>
            <a:r>
              <a:rPr lang="fr-BE" sz="2800" b="1" u="sng"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régir</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le comportement des personnes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publiques;</a:t>
            </a:r>
          </a:p>
          <a:p>
            <a:pPr marL="457200" indent="-457200" algn="just">
              <a:buFont typeface="Wingdings" pitchFamily="2" charset="2"/>
              <a:buChar char="q"/>
            </a:pP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La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déontologie de l'administration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est donc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rapidement apparue comme étant </a:t>
            </a:r>
            <a:r>
              <a:rPr lang="fr-BE" sz="2800" b="1" u="sng"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nécessaire</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et s'est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exprimée par </a:t>
            </a:r>
            <a:r>
              <a:rPr lang="fr-BE" sz="2800" b="1" u="sng"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l'adoption</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de normes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juridiques;</a:t>
            </a:r>
          </a:p>
          <a:p>
            <a:pPr marL="457200" indent="-457200" algn="just">
              <a:buFont typeface="Wingdings" pitchFamily="2" charset="2"/>
              <a:buChar char="q"/>
            </a:pPr>
            <a:r>
              <a:rPr lang="fr-BE" sz="2800" b="1" u="sng"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Déontologie</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du grec </a:t>
            </a:r>
            <a:r>
              <a:rPr lang="fr-BE" sz="2800" b="1" u="sng" dirty="0" err="1">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deon</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 devoir », </a:t>
            </a:r>
            <a:r>
              <a:rPr lang="fr-BE" sz="2800" b="1" u="sng" dirty="0" err="1"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ontos</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être», logos « raison », pris au sens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de science</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théorie du devoir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être.</a:t>
            </a:r>
          </a:p>
          <a:p>
            <a:pPr marL="457200" indent="-457200" algn="just">
              <a:buFont typeface="Wingdings" pitchFamily="2" charset="2"/>
              <a:buChar char="q"/>
            </a:pPr>
            <a:endPar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endParaRPr>
          </a:p>
        </p:txBody>
      </p:sp>
    </p:spTree>
    <p:extLst>
      <p:ext uri="{BB962C8B-B14F-4D97-AF65-F5344CB8AC3E}">
        <p14:creationId xmlns="" xmlns:p14="http://schemas.microsoft.com/office/powerpoint/2010/main" val="37390266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2856" y="361244"/>
            <a:ext cx="8575500" cy="745067"/>
          </a:xfrm>
        </p:spPr>
        <p:txBody>
          <a:bodyPr>
            <a:noAutofit/>
          </a:bodyPr>
          <a:lstStyle/>
          <a:p>
            <a:r>
              <a:rPr lang="fr-FR" sz="3000" b="1" dirty="0" smtClean="0">
                <a:solidFill>
                  <a:prstClr val="black">
                    <a:lumMod val="85000"/>
                    <a:lumOff val="15000"/>
                  </a:prstClr>
                </a:solidFill>
                <a:effectLst>
                  <a:outerShdw blurRad="38100" dist="38100" dir="2700000" algn="tl">
                    <a:srgbClr val="000000">
                      <a:alpha val="43137"/>
                    </a:srgbClr>
                  </a:outerShdw>
                </a:effectLst>
                <a:latin typeface="Arial" pitchFamily="34" charset="0"/>
                <a:cs typeface="Arial" pitchFamily="34" charset="0"/>
              </a:rPr>
              <a:t>QU’ENTENDRE PAR DEONTOLOGIE?</a:t>
            </a:r>
            <a:endParaRPr lang="fr-FR" sz="3000" b="1" dirty="0">
              <a:solidFill>
                <a:prstClr val="black">
                  <a:lumMod val="85000"/>
                  <a:lumOff val="15000"/>
                </a:prstClr>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Espace réservé du texte 3"/>
          <p:cNvSpPr>
            <a:spLocks noGrp="1"/>
          </p:cNvSpPr>
          <p:nvPr>
            <p:ph type="body" sz="half" idx="2"/>
          </p:nvPr>
        </p:nvSpPr>
        <p:spPr>
          <a:xfrm>
            <a:off x="1840088" y="1203501"/>
            <a:ext cx="9516533" cy="5654499"/>
          </a:xfrm>
        </p:spPr>
        <p:txBody>
          <a:bodyPr>
            <a:noAutofit/>
          </a:bodyPr>
          <a:lstStyle/>
          <a:p>
            <a:pPr marL="457200" indent="-457200" algn="just">
              <a:buFont typeface="Wingdings" pitchFamily="2" charset="2"/>
              <a:buChar char="q"/>
            </a:pP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Face au règne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des bureaux et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la gabegie administrative, des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règles ont sans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cesse été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adoptées pour </a:t>
            </a:r>
            <a:r>
              <a:rPr lang="fr-BE" sz="2800" b="1" u="sng"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régir</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le comportement des personnes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publiques;</a:t>
            </a:r>
          </a:p>
          <a:p>
            <a:pPr marL="457200" indent="-457200" algn="just">
              <a:buFont typeface="Wingdings" pitchFamily="2" charset="2"/>
              <a:buChar char="q"/>
            </a:pP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La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déontologie de l'administration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est donc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rapidement apparue comme étant </a:t>
            </a:r>
            <a:r>
              <a:rPr lang="fr-BE" sz="2800" b="1" u="sng"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nécessaire</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et s'est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exprimée par </a:t>
            </a:r>
            <a:r>
              <a:rPr lang="fr-BE" sz="2800" b="1" u="sng"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l'adoption</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de normes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juridiques;</a:t>
            </a:r>
          </a:p>
          <a:p>
            <a:pPr marL="457200" indent="-457200" algn="just">
              <a:buFont typeface="Wingdings" pitchFamily="2" charset="2"/>
              <a:buChar char="q"/>
            </a:pPr>
            <a:r>
              <a:rPr lang="fr-BE" sz="2800" b="1" u="sng"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Déontologie</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du grec </a:t>
            </a:r>
            <a:r>
              <a:rPr lang="fr-BE" sz="2800" b="1" u="sng" dirty="0" err="1">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deon</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 devoir », </a:t>
            </a:r>
            <a:r>
              <a:rPr lang="fr-BE" sz="2800" b="1" u="sng" dirty="0" err="1"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ontos</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être», logos « raison », pris au sens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de science</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théorie du devoir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être.</a:t>
            </a:r>
          </a:p>
          <a:p>
            <a:pPr marL="457200" indent="-457200" algn="just">
              <a:buFont typeface="Wingdings" pitchFamily="2" charset="2"/>
              <a:buChar char="q"/>
            </a:pPr>
            <a:endPar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endParaRPr>
          </a:p>
        </p:txBody>
      </p:sp>
    </p:spTree>
    <p:extLst>
      <p:ext uri="{BB962C8B-B14F-4D97-AF65-F5344CB8AC3E}">
        <p14:creationId xmlns="" xmlns:p14="http://schemas.microsoft.com/office/powerpoint/2010/main" val="16267045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2856" y="361244"/>
            <a:ext cx="8575500" cy="745067"/>
          </a:xfrm>
        </p:spPr>
        <p:txBody>
          <a:bodyPr>
            <a:noAutofit/>
          </a:bodyPr>
          <a:lstStyle/>
          <a:p>
            <a:r>
              <a:rPr lang="fr-FR" sz="3000" b="1" dirty="0" smtClean="0">
                <a:solidFill>
                  <a:prstClr val="black">
                    <a:lumMod val="85000"/>
                    <a:lumOff val="15000"/>
                  </a:prstClr>
                </a:solidFill>
                <a:effectLst>
                  <a:outerShdw blurRad="38100" dist="38100" dir="2700000" algn="tl">
                    <a:srgbClr val="000000">
                      <a:alpha val="43137"/>
                    </a:srgbClr>
                  </a:outerShdw>
                </a:effectLst>
                <a:latin typeface="Arial" pitchFamily="34" charset="0"/>
                <a:cs typeface="Arial" pitchFamily="34" charset="0"/>
              </a:rPr>
              <a:t>QU’ENTENDRE PAR DEONTOLOGIE?</a:t>
            </a:r>
            <a:endParaRPr lang="fr-FR" sz="3000" b="1" dirty="0">
              <a:solidFill>
                <a:prstClr val="black">
                  <a:lumMod val="85000"/>
                  <a:lumOff val="15000"/>
                </a:prstClr>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Espace réservé du texte 3"/>
          <p:cNvSpPr>
            <a:spLocks noGrp="1"/>
          </p:cNvSpPr>
          <p:nvPr>
            <p:ph type="body" sz="half" idx="2"/>
          </p:nvPr>
        </p:nvSpPr>
        <p:spPr>
          <a:xfrm>
            <a:off x="1840088" y="1203501"/>
            <a:ext cx="9516533" cy="5654499"/>
          </a:xfrm>
        </p:spPr>
        <p:txBody>
          <a:bodyPr>
            <a:noAutofit/>
          </a:bodyPr>
          <a:lstStyle/>
          <a:p>
            <a:pPr marL="457200" indent="-457200" algn="just">
              <a:buFont typeface="Wingdings" pitchFamily="2" charset="2"/>
              <a:buChar char="q"/>
            </a:pPr>
            <a:r>
              <a:rPr lang="fr-BE" sz="2800" b="1" u="sng"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Déontologie professionnelle</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ensemble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des règles guidant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une profession. On parle de déontologie des fonctionnaires, déontologie des professions libérales (médecins, avocats, journalistes, architectes, etc.);</a:t>
            </a:r>
          </a:p>
          <a:p>
            <a:pPr marL="457200" indent="-457200" algn="just">
              <a:buFont typeface="Wingdings" pitchFamily="2" charset="2"/>
              <a:buChar char="q"/>
            </a:pP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En principe, c’est le </a:t>
            </a:r>
            <a:r>
              <a:rPr lang="fr-BE" sz="2800" b="1" u="sng"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statut</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de la fonction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publique qui rappelle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les droits et obligations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du fonctionnaire</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en vue de guider l’action pour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servir l’intérêt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général;</a:t>
            </a:r>
          </a:p>
          <a:p>
            <a:pPr marL="457200" indent="-457200" algn="just">
              <a:buFont typeface="Wingdings" pitchFamily="2" charset="2"/>
              <a:buChar char="q"/>
            </a:pP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En RDC, c’est la loi n°16/013 du 15 juillet 2016 </a:t>
            </a:r>
            <a:r>
              <a:rPr lang="fr-BE" sz="2800" b="1" u="sng"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portant statut des agents de carrière des services public de l’Etat</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a:t>
            </a:r>
            <a:endPar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endParaRPr>
          </a:p>
          <a:p>
            <a:pPr marL="457200" indent="-457200" algn="just">
              <a:buFont typeface="Wingdings" pitchFamily="2" charset="2"/>
              <a:buChar char="q"/>
            </a:pPr>
            <a:endPar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endParaRPr>
          </a:p>
        </p:txBody>
      </p:sp>
    </p:spTree>
    <p:extLst>
      <p:ext uri="{BB962C8B-B14F-4D97-AF65-F5344CB8AC3E}">
        <p14:creationId xmlns="" xmlns:p14="http://schemas.microsoft.com/office/powerpoint/2010/main" val="41971015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2856" y="361244"/>
            <a:ext cx="9015766" cy="745067"/>
          </a:xfrm>
        </p:spPr>
        <p:txBody>
          <a:bodyPr>
            <a:noAutofit/>
          </a:bodyPr>
          <a:lstStyle/>
          <a:p>
            <a:r>
              <a:rPr lang="fr-BE" sz="3000" b="1" dirty="0" smtClean="0">
                <a:solidFill>
                  <a:prstClr val="black">
                    <a:lumMod val="85000"/>
                    <a:lumOff val="15000"/>
                  </a:prstClr>
                </a:solidFill>
                <a:effectLst>
                  <a:outerShdw blurRad="38100" dist="38100" dir="2700000" algn="tl">
                    <a:srgbClr val="000000">
                      <a:alpha val="43137"/>
                    </a:srgbClr>
                  </a:outerShdw>
                </a:effectLst>
                <a:latin typeface="Arial" pitchFamily="34" charset="0"/>
                <a:cs typeface="Arial" pitchFamily="34" charset="0"/>
              </a:rPr>
              <a:t>DROITS ET OBLIGATIONS DU FONCTIONNAIRE</a:t>
            </a:r>
            <a:endParaRPr lang="fr-BE" sz="3000" b="1" dirty="0">
              <a:solidFill>
                <a:prstClr val="black">
                  <a:lumMod val="85000"/>
                  <a:lumOff val="15000"/>
                </a:prstClr>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Espace réservé du texte 3"/>
          <p:cNvSpPr>
            <a:spLocks noGrp="1"/>
          </p:cNvSpPr>
          <p:nvPr>
            <p:ph type="body" sz="half" idx="2"/>
          </p:nvPr>
        </p:nvSpPr>
        <p:spPr>
          <a:xfrm>
            <a:off x="1840088" y="1203501"/>
            <a:ext cx="9516533" cy="5654499"/>
          </a:xfrm>
        </p:spPr>
        <p:txBody>
          <a:bodyPr>
            <a:noAutofit/>
          </a:bodyPr>
          <a:lstStyle/>
          <a:p>
            <a:pPr marL="457200" indent="-457200" algn="just">
              <a:buFont typeface="Wingdings" pitchFamily="2" charset="2"/>
              <a:buChar char="q"/>
            </a:pP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Ces droits et obligations sont contenus dans les textes juridiques (Constitution, lois et mesures d’application) ainsi que dans les valeurs morales et sociales;</a:t>
            </a:r>
          </a:p>
          <a:p>
            <a:pPr marL="457200" indent="-457200" algn="just">
              <a:buFont typeface="Wingdings" pitchFamily="2" charset="2"/>
              <a:buChar char="q"/>
            </a:pP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Ces droits et devoirs guident l’agent public de l’Etat dans toute sa carrière et le suivent dans sa vie professionnelle, voire dans sa vie privée;</a:t>
            </a:r>
          </a:p>
          <a:p>
            <a:pPr marL="457200" indent="-457200" algn="just">
              <a:buFont typeface="Wingdings" pitchFamily="2" charset="2"/>
              <a:buChar char="q"/>
            </a:pP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Ces droits et devoirs permettent à l’agent public de l’Etat de bien accomplir sa mission, d’éviter des conflits d’intérêt dans le cadre de son travail, dans la protection des ressources de l’Etat, dans la lutte contre la corruption, etc.</a:t>
            </a:r>
          </a:p>
        </p:txBody>
      </p:sp>
    </p:spTree>
    <p:extLst>
      <p:ext uri="{BB962C8B-B14F-4D97-AF65-F5344CB8AC3E}">
        <p14:creationId xmlns="" xmlns:p14="http://schemas.microsoft.com/office/powerpoint/2010/main" val="11597845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2856" y="361244"/>
            <a:ext cx="9015766" cy="745067"/>
          </a:xfrm>
        </p:spPr>
        <p:txBody>
          <a:bodyPr>
            <a:noAutofit/>
          </a:bodyPr>
          <a:lstStyle/>
          <a:p>
            <a:r>
              <a:rPr lang="fr-BE" sz="3000" b="1" dirty="0" smtClean="0">
                <a:solidFill>
                  <a:prstClr val="black">
                    <a:lumMod val="85000"/>
                    <a:lumOff val="15000"/>
                  </a:prstClr>
                </a:solidFill>
                <a:effectLst>
                  <a:outerShdw blurRad="38100" dist="38100" dir="2700000" algn="tl">
                    <a:srgbClr val="000000">
                      <a:alpha val="43137"/>
                    </a:srgbClr>
                  </a:outerShdw>
                </a:effectLst>
                <a:latin typeface="Arial" pitchFamily="34" charset="0"/>
                <a:cs typeface="Arial" pitchFamily="34" charset="0"/>
              </a:rPr>
              <a:t>DROITS ET OBLIGATIONS DU FONCTIONNAIRE</a:t>
            </a:r>
            <a:endParaRPr lang="fr-BE" sz="3000" b="1" dirty="0">
              <a:solidFill>
                <a:prstClr val="black">
                  <a:lumMod val="85000"/>
                  <a:lumOff val="15000"/>
                </a:prstClr>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Espace réservé du texte 3"/>
          <p:cNvSpPr>
            <a:spLocks noGrp="1"/>
          </p:cNvSpPr>
          <p:nvPr>
            <p:ph type="body" sz="half" idx="2"/>
          </p:nvPr>
        </p:nvSpPr>
        <p:spPr>
          <a:xfrm>
            <a:off x="1840088" y="1203501"/>
            <a:ext cx="9516533" cy="5654499"/>
          </a:xfrm>
        </p:spPr>
        <p:txBody>
          <a:bodyPr>
            <a:noAutofit/>
          </a:bodyPr>
          <a:lstStyle/>
          <a:p>
            <a:pPr marL="514350" indent="-514350" algn="just">
              <a:buAutoNum type="arabicPeriod"/>
            </a:pPr>
            <a:r>
              <a:rPr lang="fr-BE" sz="2800" b="1" u="sng"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Principaux droits</a:t>
            </a:r>
          </a:p>
          <a:p>
            <a:pPr marL="457200" indent="-457200" algn="just">
              <a:buFont typeface="Wingdings" pitchFamily="2" charset="2"/>
              <a:buChar char="q"/>
            </a:pP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Liberté d’opinion, syndicale, philosophique ou religieuse;</a:t>
            </a:r>
          </a:p>
          <a:p>
            <a:pPr marL="457200" indent="-457200" algn="just">
              <a:buFont typeface="Wingdings" pitchFamily="2" charset="2"/>
              <a:buChar char="q"/>
            </a:pP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Droit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de grève,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droit syndical;</a:t>
            </a:r>
          </a:p>
          <a:p>
            <a:pPr marL="457200" indent="-457200" algn="just">
              <a:buFont typeface="Wingdings" pitchFamily="2" charset="2"/>
              <a:buChar char="q"/>
            </a:pP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Droit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à la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formation permanente;</a:t>
            </a:r>
          </a:p>
          <a:p>
            <a:pPr marL="457200" indent="-457200" algn="just">
              <a:buFont typeface="Wingdings" pitchFamily="2" charset="2"/>
              <a:buChar char="q"/>
            </a:pP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Droit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de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participation;</a:t>
            </a:r>
          </a:p>
          <a:p>
            <a:pPr marL="457200" indent="-457200" algn="just">
              <a:buFont typeface="Wingdings" pitchFamily="2" charset="2"/>
              <a:buChar char="q"/>
            </a:pP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Droit à la rémunération après service rendu;</a:t>
            </a:r>
          </a:p>
          <a:p>
            <a:pPr marL="457200" indent="-457200" algn="just">
              <a:buFont typeface="Wingdings" pitchFamily="2" charset="2"/>
              <a:buChar char="q"/>
            </a:pP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Droit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à la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protection;</a:t>
            </a:r>
          </a:p>
          <a:p>
            <a:pPr marL="457200" indent="-457200" algn="just">
              <a:buFont typeface="Wingdings" pitchFamily="2" charset="2"/>
              <a:buChar char="q"/>
            </a:pP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Etc.</a:t>
            </a:r>
          </a:p>
        </p:txBody>
      </p:sp>
    </p:spTree>
    <p:extLst>
      <p:ext uri="{BB962C8B-B14F-4D97-AF65-F5344CB8AC3E}">
        <p14:creationId xmlns="" xmlns:p14="http://schemas.microsoft.com/office/powerpoint/2010/main" val="1766673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2856" y="112890"/>
            <a:ext cx="9015766" cy="993422"/>
          </a:xfrm>
        </p:spPr>
        <p:txBody>
          <a:bodyPr>
            <a:noAutofit/>
          </a:bodyPr>
          <a:lstStyle/>
          <a:p>
            <a:r>
              <a:rPr lang="fr-BE" sz="3000" b="1" dirty="0" smtClean="0">
                <a:solidFill>
                  <a:prstClr val="black">
                    <a:lumMod val="85000"/>
                    <a:lumOff val="15000"/>
                  </a:prstClr>
                </a:solidFill>
                <a:effectLst>
                  <a:outerShdw blurRad="38100" dist="38100" dir="2700000" algn="tl">
                    <a:srgbClr val="000000">
                      <a:alpha val="43137"/>
                    </a:srgbClr>
                  </a:outerShdw>
                </a:effectLst>
                <a:latin typeface="Arial" pitchFamily="34" charset="0"/>
                <a:cs typeface="Arial" pitchFamily="34" charset="0"/>
              </a:rPr>
              <a:t>DROITS ET OBLIGATIONS DU FONCTIONNAIRE (suite)</a:t>
            </a:r>
            <a:endParaRPr lang="fr-BE" sz="3000" b="1" dirty="0">
              <a:solidFill>
                <a:prstClr val="black">
                  <a:lumMod val="85000"/>
                  <a:lumOff val="15000"/>
                </a:prstClr>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Espace réservé du texte 3"/>
          <p:cNvSpPr>
            <a:spLocks noGrp="1"/>
          </p:cNvSpPr>
          <p:nvPr>
            <p:ph type="body" sz="half" idx="2"/>
          </p:nvPr>
        </p:nvSpPr>
        <p:spPr>
          <a:xfrm>
            <a:off x="1840088" y="1203501"/>
            <a:ext cx="9516533" cy="5654499"/>
          </a:xfrm>
        </p:spPr>
        <p:txBody>
          <a:bodyPr>
            <a:noAutofit/>
          </a:bodyPr>
          <a:lstStyle/>
          <a:p>
            <a:pPr algn="just"/>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2. </a:t>
            </a:r>
            <a:r>
              <a:rPr lang="fr-BE" sz="2800" b="1" u="sng"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Principales obligations</a:t>
            </a:r>
          </a:p>
          <a:p>
            <a:pPr marL="457200" indent="-457200" algn="just">
              <a:buFont typeface="Wingdings" pitchFamily="2" charset="2"/>
              <a:buChar char="q"/>
            </a:pP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Secret professionnel;</a:t>
            </a:r>
            <a:endPar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endParaRPr>
          </a:p>
          <a:p>
            <a:pPr marL="457200" indent="-457200" algn="just">
              <a:buFont typeface="Wingdings" pitchFamily="2" charset="2"/>
              <a:buChar char="q"/>
            </a:pP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R</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espect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de la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laïcité;</a:t>
            </a:r>
            <a:endPar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endParaRPr>
          </a:p>
          <a:p>
            <a:pPr marL="457200" indent="-457200" algn="just">
              <a:buFont typeface="Wingdings" pitchFamily="2" charset="2"/>
              <a:buChar char="q"/>
            </a:pP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Discrétion;</a:t>
            </a:r>
            <a:endPar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endParaRPr>
          </a:p>
          <a:p>
            <a:pPr marL="457200" indent="-457200" algn="just">
              <a:buFont typeface="Wingdings" pitchFamily="2" charset="2"/>
              <a:buChar char="q"/>
            </a:pP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Professionnelle d’information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au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public;</a:t>
            </a:r>
            <a:endPar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endParaRPr>
          </a:p>
          <a:p>
            <a:pPr marL="457200" indent="-457200" algn="just">
              <a:buFont typeface="Wingdings" pitchFamily="2" charset="2"/>
              <a:buChar char="q"/>
            </a:pP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Exécution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des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tâches confiées;</a:t>
            </a:r>
            <a:endPar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endParaRPr>
          </a:p>
          <a:p>
            <a:pPr marL="457200" indent="-457200" algn="just">
              <a:buFont typeface="Wingdings" pitchFamily="2" charset="2"/>
              <a:buChar char="q"/>
            </a:pP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O</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béissance hiérarchique;</a:t>
            </a:r>
            <a:endPar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endParaRPr>
          </a:p>
          <a:p>
            <a:pPr marL="457200" indent="-457200" algn="just">
              <a:buFont typeface="Wingdings" pitchFamily="2" charset="2"/>
              <a:buChar char="q"/>
            </a:pP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interdiction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de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cumul d’emplois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et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de rémunérations;</a:t>
            </a:r>
            <a:endPar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endParaRPr>
          </a:p>
          <a:p>
            <a:pPr marL="457200" indent="-457200" algn="just">
              <a:buFont typeface="Wingdings" pitchFamily="2" charset="2"/>
              <a:buChar char="q"/>
            </a:pP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Etc.</a:t>
            </a:r>
          </a:p>
        </p:txBody>
      </p:sp>
    </p:spTree>
    <p:extLst>
      <p:ext uri="{BB962C8B-B14F-4D97-AF65-F5344CB8AC3E}">
        <p14:creationId xmlns="" xmlns:p14="http://schemas.microsoft.com/office/powerpoint/2010/main" val="28727308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10279" y="259644"/>
            <a:ext cx="9015766" cy="722490"/>
          </a:xfrm>
        </p:spPr>
        <p:txBody>
          <a:bodyPr>
            <a:noAutofit/>
          </a:bodyPr>
          <a:lstStyle/>
          <a:p>
            <a:r>
              <a:rPr lang="fr-BE" sz="3000" b="1" dirty="0" smtClean="0">
                <a:solidFill>
                  <a:prstClr val="black">
                    <a:lumMod val="85000"/>
                    <a:lumOff val="15000"/>
                  </a:prstClr>
                </a:solidFill>
                <a:effectLst>
                  <a:outerShdw blurRad="38100" dist="38100" dir="2700000" algn="tl">
                    <a:srgbClr val="000000">
                      <a:alpha val="43137"/>
                    </a:srgbClr>
                  </a:outerShdw>
                </a:effectLst>
                <a:latin typeface="Arial" pitchFamily="34" charset="0"/>
                <a:cs typeface="Arial" pitchFamily="34" charset="0"/>
              </a:rPr>
              <a:t>DÉONTOLOGIE DU FONCTIONNAIRE</a:t>
            </a:r>
            <a:endParaRPr lang="fr-BE" sz="3000" b="1" dirty="0">
              <a:solidFill>
                <a:prstClr val="black">
                  <a:lumMod val="85000"/>
                  <a:lumOff val="15000"/>
                </a:prstClr>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Espace réservé du texte 3"/>
          <p:cNvSpPr>
            <a:spLocks noGrp="1"/>
          </p:cNvSpPr>
          <p:nvPr>
            <p:ph type="body" sz="half" idx="2"/>
          </p:nvPr>
        </p:nvSpPr>
        <p:spPr>
          <a:xfrm>
            <a:off x="1840088" y="1203501"/>
            <a:ext cx="9516533" cy="5654499"/>
          </a:xfrm>
        </p:spPr>
        <p:txBody>
          <a:bodyPr>
            <a:noAutofit/>
          </a:bodyPr>
          <a:lstStyle/>
          <a:p>
            <a:pPr algn="just"/>
            <a:r>
              <a:rPr lang="fr-BE" sz="2800" b="1" u="sng"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Principe:</a:t>
            </a:r>
          </a:p>
          <a:p>
            <a:pPr marL="457200" indent="-457200" algn="just">
              <a:buFont typeface="Wingdings" pitchFamily="2" charset="2"/>
              <a:buChar char="q"/>
            </a:pPr>
            <a:r>
              <a:rPr lang="fr-BE" sz="32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Il </a:t>
            </a:r>
            <a:r>
              <a:rPr lang="fr-BE" sz="32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est d’abord au service du pouvoir exécutif</a:t>
            </a:r>
            <a:r>
              <a:rPr lang="fr-BE" sz="32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du </a:t>
            </a:r>
            <a:r>
              <a:rPr lang="fr-BE" sz="32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gouvernement : obligation de loyauté</a:t>
            </a:r>
            <a:r>
              <a:rPr lang="fr-BE" sz="32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d’obéissance</a:t>
            </a:r>
            <a:r>
              <a:rPr lang="fr-BE" sz="32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principe </a:t>
            </a:r>
            <a:r>
              <a:rPr lang="fr-BE" sz="32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hiérarchique</a:t>
            </a:r>
          </a:p>
          <a:p>
            <a:pPr marL="457200" indent="-457200" algn="just">
              <a:buFont typeface="Wingdings" pitchFamily="2" charset="2"/>
              <a:buChar char="q"/>
            </a:pPr>
            <a:r>
              <a:rPr lang="fr-BE" sz="32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Il est au service de la population et de la nation;</a:t>
            </a:r>
          </a:p>
          <a:p>
            <a:pPr marL="457200" indent="-457200" algn="just">
              <a:buFont typeface="Wingdings" pitchFamily="2" charset="2"/>
              <a:buChar char="q"/>
            </a:pPr>
            <a:r>
              <a:rPr lang="fr-BE" sz="32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Il est tenu d’appliquer et de faire appliquer les lois du pays et les règles de l’administration.</a:t>
            </a:r>
            <a:endParaRPr lang="fr-BE" sz="32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endParaRPr>
          </a:p>
        </p:txBody>
      </p:sp>
    </p:spTree>
    <p:extLst>
      <p:ext uri="{BB962C8B-B14F-4D97-AF65-F5344CB8AC3E}">
        <p14:creationId xmlns="" xmlns:p14="http://schemas.microsoft.com/office/powerpoint/2010/main" val="30571876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10279" y="259644"/>
            <a:ext cx="9015766" cy="722490"/>
          </a:xfrm>
        </p:spPr>
        <p:txBody>
          <a:bodyPr>
            <a:noAutofit/>
          </a:bodyPr>
          <a:lstStyle/>
          <a:p>
            <a:r>
              <a:rPr lang="fr-BE" sz="3000" b="1" dirty="0" smtClean="0">
                <a:solidFill>
                  <a:prstClr val="black">
                    <a:lumMod val="85000"/>
                    <a:lumOff val="15000"/>
                  </a:prstClr>
                </a:solidFill>
                <a:effectLst>
                  <a:outerShdw blurRad="38100" dist="38100" dir="2700000" algn="tl">
                    <a:srgbClr val="000000">
                      <a:alpha val="43137"/>
                    </a:srgbClr>
                  </a:outerShdw>
                </a:effectLst>
                <a:latin typeface="Arial" pitchFamily="34" charset="0"/>
                <a:cs typeface="Arial" pitchFamily="34" charset="0"/>
              </a:rPr>
              <a:t>DÉONTOLOGIE DU FONCTIONNAIRE</a:t>
            </a:r>
            <a:endParaRPr lang="fr-BE" sz="3000" b="1" dirty="0">
              <a:solidFill>
                <a:prstClr val="black">
                  <a:lumMod val="85000"/>
                  <a:lumOff val="15000"/>
                </a:prstClr>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Espace réservé du texte 3"/>
          <p:cNvSpPr>
            <a:spLocks noGrp="1"/>
          </p:cNvSpPr>
          <p:nvPr>
            <p:ph type="body" sz="half" idx="2"/>
          </p:nvPr>
        </p:nvSpPr>
        <p:spPr>
          <a:xfrm>
            <a:off x="1840088" y="1203501"/>
            <a:ext cx="9516533" cy="5654499"/>
          </a:xfrm>
        </p:spPr>
        <p:txBody>
          <a:bodyPr>
            <a:noAutofit/>
          </a:bodyPr>
          <a:lstStyle/>
          <a:p>
            <a:pPr algn="just"/>
            <a:r>
              <a:rPr lang="fr-BE" sz="2800" b="1" u="sng"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Contenu du principe de déontologie:</a:t>
            </a:r>
          </a:p>
          <a:p>
            <a:pPr marL="457200" indent="-457200" algn="just">
              <a:buFont typeface="Wingdings" pitchFamily="2" charset="2"/>
              <a:buChar char="q"/>
            </a:pP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Primauté de l’intérêt général par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rapport aux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intérêts particuliers, privés,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personnels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voir les emplois du temps</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a:t>
            </a:r>
          </a:p>
          <a:p>
            <a:pPr marL="457200" indent="-457200" algn="just">
              <a:buFont typeface="Wingdings" pitchFamily="2" charset="2"/>
              <a:buChar char="q"/>
            </a:pP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Connaissance des principes du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service public (Egalité</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principe constitutionnel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qui s’applique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aux personnels, aux élèves et à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leur famille);</a:t>
            </a:r>
          </a:p>
          <a:p>
            <a:pPr marL="457200" indent="-457200" algn="just">
              <a:buFont typeface="Wingdings" pitchFamily="2" charset="2"/>
              <a:buChar char="q"/>
            </a:pP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Laïcité, principe constitutionnel, impartialité</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neutralité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politique, religieuse,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commerciale;</a:t>
            </a:r>
          </a:p>
          <a:p>
            <a:pPr marL="457200" indent="-457200" algn="just">
              <a:buFont typeface="Wingdings" pitchFamily="2" charset="2"/>
              <a:buChar char="q"/>
            </a:pP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Etc.</a:t>
            </a:r>
          </a:p>
          <a:p>
            <a:pPr marL="457200" indent="-457200" algn="just">
              <a:buFont typeface="Wingdings" pitchFamily="2" charset="2"/>
              <a:buChar char="q"/>
            </a:pPr>
            <a:endPar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endParaRPr>
          </a:p>
        </p:txBody>
      </p:sp>
    </p:spTree>
    <p:extLst>
      <p:ext uri="{BB962C8B-B14F-4D97-AF65-F5344CB8AC3E}">
        <p14:creationId xmlns="" xmlns:p14="http://schemas.microsoft.com/office/powerpoint/2010/main" val="15664012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2856" y="361244"/>
            <a:ext cx="6769277" cy="745067"/>
          </a:xfrm>
        </p:spPr>
        <p:txBody>
          <a:bodyPr>
            <a:noAutofit/>
          </a:bodyPr>
          <a:lstStyle/>
          <a:p>
            <a:r>
              <a:rPr lang="fr-FR" sz="3000" b="1" u="sng" dirty="0" smtClean="0">
                <a:solidFill>
                  <a:prstClr val="black">
                    <a:lumMod val="85000"/>
                    <a:lumOff val="15000"/>
                  </a:prstClr>
                </a:solidFill>
                <a:effectLst>
                  <a:outerShdw blurRad="38100" dist="38100" dir="2700000" algn="tl">
                    <a:srgbClr val="000000">
                      <a:alpha val="43137"/>
                    </a:srgbClr>
                  </a:outerShdw>
                </a:effectLst>
                <a:latin typeface="Arial" pitchFamily="34" charset="0"/>
                <a:cs typeface="Arial" pitchFamily="34" charset="0"/>
              </a:rPr>
              <a:t>PLAN DE L’EXPOSE</a:t>
            </a:r>
            <a:endParaRPr lang="fr-FR" sz="3000" u="sng" dirty="0">
              <a:latin typeface="Arial" pitchFamily="34" charset="0"/>
              <a:cs typeface="Arial" pitchFamily="34" charset="0"/>
            </a:endParaRPr>
          </a:p>
        </p:txBody>
      </p:sp>
      <p:sp>
        <p:nvSpPr>
          <p:cNvPr id="4" name="Espace réservé du texte 3"/>
          <p:cNvSpPr>
            <a:spLocks noGrp="1"/>
          </p:cNvSpPr>
          <p:nvPr>
            <p:ph type="body" sz="half" idx="2"/>
          </p:nvPr>
        </p:nvSpPr>
        <p:spPr>
          <a:xfrm>
            <a:off x="1794932" y="1451856"/>
            <a:ext cx="9516533" cy="4666721"/>
          </a:xfrm>
        </p:spPr>
        <p:txBody>
          <a:bodyPr>
            <a:noAutofit/>
          </a:bodyPr>
          <a:lstStyle/>
          <a:p>
            <a:pPr marL="342900" indent="-342900" algn="just">
              <a:buFont typeface="Wingdings" pitchFamily="2" charset="2"/>
              <a:buChar char="§"/>
            </a:pPr>
            <a:r>
              <a:rPr lang="fr-BE" sz="3200" b="1" dirty="0" smtClean="0">
                <a:effectLst>
                  <a:outerShdw blurRad="38100" dist="38100" dir="2700000" algn="tl">
                    <a:srgbClr val="000000">
                      <a:alpha val="43137"/>
                    </a:srgbClr>
                  </a:outerShdw>
                </a:effectLst>
              </a:rPr>
              <a:t>Fait historique</a:t>
            </a:r>
          </a:p>
          <a:p>
            <a:pPr marL="342900" indent="-342900" algn="just">
              <a:buFont typeface="Wingdings" pitchFamily="2" charset="2"/>
              <a:buChar char="§"/>
            </a:pPr>
            <a:r>
              <a:rPr lang="fr-BE" sz="3200" b="1" dirty="0" smtClean="0">
                <a:effectLst>
                  <a:outerShdw blurRad="38100" dist="38100" dir="2700000" algn="tl">
                    <a:srgbClr val="000000">
                      <a:alpha val="43137"/>
                    </a:srgbClr>
                  </a:outerShdw>
                </a:effectLst>
              </a:rPr>
              <a:t>Notions</a:t>
            </a:r>
          </a:p>
          <a:p>
            <a:pPr marL="342900" indent="-342900" algn="just">
              <a:buFont typeface="Wingdings" pitchFamily="2" charset="2"/>
              <a:buChar char="§"/>
            </a:pPr>
            <a:r>
              <a:rPr lang="fr-BE" sz="3200" b="1" dirty="0" smtClean="0">
                <a:effectLst>
                  <a:outerShdw blurRad="38100" dist="38100" dir="2700000" algn="tl">
                    <a:srgbClr val="000000">
                      <a:alpha val="43137"/>
                    </a:srgbClr>
                  </a:outerShdw>
                </a:effectLst>
              </a:rPr>
              <a:t>Qu’entendre par Ethique?</a:t>
            </a:r>
          </a:p>
          <a:p>
            <a:pPr marL="342900" indent="-342900" algn="just">
              <a:buFont typeface="Wingdings" pitchFamily="2" charset="2"/>
              <a:buChar char="§"/>
            </a:pPr>
            <a:r>
              <a:rPr lang="fr-BE" sz="3200" b="1" dirty="0" smtClean="0">
                <a:effectLst>
                  <a:outerShdw blurRad="38100" dist="38100" dir="2700000" algn="tl">
                    <a:srgbClr val="000000">
                      <a:alpha val="43137"/>
                    </a:srgbClr>
                  </a:outerShdw>
                </a:effectLst>
              </a:rPr>
              <a:t>Déontologie, quid?</a:t>
            </a:r>
          </a:p>
          <a:p>
            <a:pPr marL="342900" indent="-342900" algn="just">
              <a:buFont typeface="Wingdings" pitchFamily="2" charset="2"/>
              <a:buChar char="§"/>
            </a:pPr>
            <a:r>
              <a:rPr lang="fr-BE" sz="3200" b="1" dirty="0" smtClean="0">
                <a:effectLst>
                  <a:outerShdw blurRad="38100" dist="38100" dir="2700000" algn="tl">
                    <a:srgbClr val="000000">
                      <a:alpha val="43137"/>
                    </a:srgbClr>
                  </a:outerShdw>
                </a:effectLst>
              </a:rPr>
              <a:t>Droits et obligations du fonctionnaire</a:t>
            </a:r>
          </a:p>
          <a:p>
            <a:pPr marL="342900" indent="-342900" algn="just">
              <a:buFont typeface="Wingdings" pitchFamily="2" charset="2"/>
              <a:buChar char="§"/>
            </a:pPr>
            <a:r>
              <a:rPr lang="fr-BE" sz="3200" b="1" dirty="0" smtClean="0">
                <a:effectLst>
                  <a:outerShdw blurRad="38100" dist="38100" dir="2700000" algn="tl">
                    <a:srgbClr val="000000">
                      <a:alpha val="43137"/>
                    </a:srgbClr>
                  </a:outerShdw>
                </a:effectLst>
              </a:rPr>
              <a:t>Déontologie du fonctionnaire</a:t>
            </a:r>
          </a:p>
          <a:p>
            <a:pPr marL="342900" indent="-342900" algn="just">
              <a:buFont typeface="Wingdings" pitchFamily="2" charset="2"/>
              <a:buChar char="§"/>
            </a:pPr>
            <a:r>
              <a:rPr lang="fr-BE" sz="3200" b="1" dirty="0" smtClean="0">
                <a:effectLst>
                  <a:outerShdw blurRad="38100" dist="38100" dir="2700000" algn="tl">
                    <a:srgbClr val="000000">
                      <a:alpha val="43137"/>
                    </a:srgbClr>
                  </a:outerShdw>
                </a:effectLst>
              </a:rPr>
              <a:t>Conclusion</a:t>
            </a:r>
          </a:p>
          <a:p>
            <a:pPr marL="342900" indent="-342900" algn="just">
              <a:buFont typeface="Wingdings" pitchFamily="2" charset="2"/>
              <a:buChar char="§"/>
            </a:pPr>
            <a:endParaRPr lang="fr-BE" sz="3200" b="1" dirty="0">
              <a:effectLst>
                <a:outerShdw blurRad="38100" dist="38100" dir="2700000" algn="tl">
                  <a:srgbClr val="000000">
                    <a:alpha val="43137"/>
                  </a:srgbClr>
                </a:outerShdw>
              </a:effectLst>
            </a:endParaRPr>
          </a:p>
          <a:p>
            <a:pPr marL="342900" indent="-342900" algn="just">
              <a:buFont typeface="Wingdings" pitchFamily="2" charset="2"/>
              <a:buChar char="§"/>
            </a:pPr>
            <a:endParaRPr lang="fr-FR" sz="2800" dirty="0"/>
          </a:p>
        </p:txBody>
      </p:sp>
    </p:spTree>
    <p:extLst>
      <p:ext uri="{BB962C8B-B14F-4D97-AF65-F5344CB8AC3E}">
        <p14:creationId xmlns="" xmlns:p14="http://schemas.microsoft.com/office/powerpoint/2010/main" val="26173157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10279" y="259644"/>
            <a:ext cx="9015766" cy="722490"/>
          </a:xfrm>
        </p:spPr>
        <p:txBody>
          <a:bodyPr>
            <a:noAutofit/>
          </a:bodyPr>
          <a:lstStyle/>
          <a:p>
            <a:r>
              <a:rPr lang="fr-BE" sz="3000" b="1" dirty="0" smtClean="0">
                <a:solidFill>
                  <a:prstClr val="black">
                    <a:lumMod val="85000"/>
                    <a:lumOff val="15000"/>
                  </a:prstClr>
                </a:solidFill>
                <a:effectLst>
                  <a:outerShdw blurRad="38100" dist="38100" dir="2700000" algn="tl">
                    <a:srgbClr val="000000">
                      <a:alpha val="43137"/>
                    </a:srgbClr>
                  </a:outerShdw>
                </a:effectLst>
                <a:latin typeface="Arial" pitchFamily="34" charset="0"/>
                <a:cs typeface="Arial" pitchFamily="34" charset="0"/>
              </a:rPr>
              <a:t>CONCLUSION</a:t>
            </a:r>
            <a:endParaRPr lang="fr-BE" sz="3000" b="1" dirty="0">
              <a:solidFill>
                <a:prstClr val="black">
                  <a:lumMod val="85000"/>
                  <a:lumOff val="15000"/>
                </a:prstClr>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Espace réservé du texte 3"/>
          <p:cNvSpPr>
            <a:spLocks noGrp="1"/>
          </p:cNvSpPr>
          <p:nvPr>
            <p:ph type="body" sz="half" idx="2"/>
          </p:nvPr>
        </p:nvSpPr>
        <p:spPr>
          <a:xfrm>
            <a:off x="1840088" y="1203501"/>
            <a:ext cx="9516533" cy="5654499"/>
          </a:xfrm>
        </p:spPr>
        <p:txBody>
          <a:bodyPr>
            <a:noAutofit/>
          </a:bodyPr>
          <a:lstStyle/>
          <a:p>
            <a:pPr marL="457200" indent="-457200" algn="just">
              <a:buFont typeface="Wingdings" pitchFamily="2" charset="2"/>
              <a:buChar char="q"/>
            </a:pP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Le respect des règles déontologiques par l'administration est un </a:t>
            </a:r>
            <a:r>
              <a:rPr lang="fr-BE" sz="2800" b="1" u="sng"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préalable</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a:t>
            </a:r>
            <a:r>
              <a:rPr lang="fr-BE" sz="2800" b="1" u="sng"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obligatoire</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à la bonne gestion des affaires publiques;</a:t>
            </a:r>
          </a:p>
          <a:p>
            <a:pPr marL="457200" indent="-457200" algn="just">
              <a:buFont typeface="Wingdings" pitchFamily="2" charset="2"/>
              <a:buChar char="q"/>
            </a:pP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Aux poisons de la </a:t>
            </a:r>
            <a:r>
              <a:rPr lang="fr-BE" sz="2800" b="1" u="sng"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politisation</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et de la </a:t>
            </a:r>
            <a:r>
              <a:rPr lang="fr-BE" sz="2800" b="1" u="sng"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corruption</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il n'est probablement </a:t>
            </a:r>
            <a:r>
              <a:rPr lang="fr-BE" sz="2800" b="1" u="sng"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pas d'antidote miracle</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a:t>
            </a:r>
          </a:p>
          <a:p>
            <a:pPr marL="457200" indent="-457200" algn="just">
              <a:buFont typeface="Wingdings" pitchFamily="2" charset="2"/>
              <a:buChar char="q"/>
            </a:pP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Des </a:t>
            </a:r>
            <a:r>
              <a:rPr lang="fr-BE" sz="2800" b="1" u="sng"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réformes</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existent ça et là, des textes juridiques sont disponibles, mais tout cela ne </a:t>
            </a:r>
            <a:r>
              <a:rPr lang="fr-BE" sz="2800" b="1" dirty="0" err="1"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ressoud</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pas les problèmes;</a:t>
            </a:r>
          </a:p>
          <a:p>
            <a:pPr marL="457200" indent="-457200" algn="just">
              <a:buFont typeface="Wingdings" pitchFamily="2" charset="2"/>
              <a:buChar char="q"/>
            </a:pP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D’où, il faut </a:t>
            </a:r>
            <a:r>
              <a:rPr lang="fr-BE" sz="2800" b="1" u="sng"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appliquer les règles de déontologie professionnelle</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en respectant les textes.</a:t>
            </a:r>
          </a:p>
          <a:p>
            <a:pPr marL="457200" indent="-457200" algn="just">
              <a:buFont typeface="Wingdings" pitchFamily="2" charset="2"/>
              <a:buChar char="q"/>
            </a:pPr>
            <a:endPar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endParaRPr>
          </a:p>
        </p:txBody>
      </p:sp>
    </p:spTree>
    <p:extLst>
      <p:ext uri="{BB962C8B-B14F-4D97-AF65-F5344CB8AC3E}">
        <p14:creationId xmlns="" xmlns:p14="http://schemas.microsoft.com/office/powerpoint/2010/main" val="22766349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42177" y="0"/>
            <a:ext cx="6877576" cy="1068946"/>
          </a:xfrm>
        </p:spPr>
        <p:txBody>
          <a:bodyPr>
            <a:noAutofit/>
          </a:bodyPr>
          <a:lstStyle/>
          <a:p>
            <a:endParaRPr lang="fr-FR" sz="3200" dirty="0">
              <a:latin typeface="Aharoni" panose="02010803020104030203" pitchFamily="2" charset="-79"/>
              <a:cs typeface="Aharoni" panose="02010803020104030203" pitchFamily="2" charset="-79"/>
            </a:endParaRPr>
          </a:p>
        </p:txBody>
      </p:sp>
      <p:sp>
        <p:nvSpPr>
          <p:cNvPr id="3" name="Sous-titre 2"/>
          <p:cNvSpPr>
            <a:spLocks noGrp="1"/>
          </p:cNvSpPr>
          <p:nvPr>
            <p:ph type="subTitle" idx="1"/>
          </p:nvPr>
        </p:nvSpPr>
        <p:spPr>
          <a:xfrm>
            <a:off x="1261872" y="1313645"/>
            <a:ext cx="9418320" cy="5178595"/>
          </a:xfrm>
        </p:spPr>
        <p:txBody>
          <a:bodyPr>
            <a:normAutofit/>
          </a:bodyPr>
          <a:lstStyle/>
          <a:p>
            <a:endParaRPr lang="fr-FR" b="1" dirty="0" smtClean="0">
              <a:latin typeface="Aharoni" panose="02010803020104030203" pitchFamily="2" charset="-79"/>
              <a:cs typeface="Aharoni" panose="02010803020104030203" pitchFamily="2" charset="-79"/>
            </a:endParaRPr>
          </a:p>
          <a:p>
            <a:endParaRPr lang="fr-FR" b="1" dirty="0">
              <a:latin typeface="Aharoni" panose="02010803020104030203" pitchFamily="2" charset="-79"/>
              <a:cs typeface="Aharoni" panose="02010803020104030203" pitchFamily="2" charset="-79"/>
            </a:endParaRPr>
          </a:p>
          <a:p>
            <a:endParaRPr lang="fr-FR" b="1" dirty="0" smtClean="0">
              <a:latin typeface="Aharoni" panose="02010803020104030203" pitchFamily="2" charset="-79"/>
              <a:cs typeface="Aharoni" panose="02010803020104030203" pitchFamily="2" charset="-79"/>
            </a:endParaRPr>
          </a:p>
          <a:p>
            <a:endParaRPr lang="fr-FR" b="1" dirty="0">
              <a:latin typeface="Aharoni" panose="02010803020104030203" pitchFamily="2" charset="-79"/>
              <a:cs typeface="Aharoni" panose="02010803020104030203" pitchFamily="2" charset="-79"/>
            </a:endParaRPr>
          </a:p>
          <a:p>
            <a:pPr algn="ctr"/>
            <a:r>
              <a:rPr lang="fr-FR" sz="4400" b="1" dirty="0" smtClean="0">
                <a:latin typeface="Aharoni" panose="02010803020104030203" pitchFamily="2" charset="-79"/>
                <a:cs typeface="Aharoni" panose="02010803020104030203" pitchFamily="2" charset="-79"/>
              </a:rPr>
              <a:t>JE VOUS REMERCIE….</a:t>
            </a:r>
          </a:p>
          <a:p>
            <a:pPr algn="ctr"/>
            <a:r>
              <a:rPr lang="fr-FR" b="1" i="1" dirty="0" smtClean="0">
                <a:latin typeface="Aharoni" panose="02010803020104030203" pitchFamily="2" charset="-79"/>
                <a:cs typeface="Aharoni" panose="02010803020104030203" pitchFamily="2" charset="-79"/>
                <a:hlinkClick r:id="rId2"/>
              </a:rPr>
              <a:t>felixcredo@gmail.com</a:t>
            </a:r>
            <a:r>
              <a:rPr lang="fr-FR" b="1" i="1" dirty="0" smtClean="0">
                <a:latin typeface="Aharoni" panose="02010803020104030203" pitchFamily="2" charset="-79"/>
                <a:cs typeface="Aharoni" panose="02010803020104030203" pitchFamily="2" charset="-79"/>
              </a:rPr>
              <a:t> </a:t>
            </a:r>
            <a:endParaRPr lang="fr-FR" b="1" i="1" dirty="0">
              <a:latin typeface="Aharoni" panose="02010803020104030203" pitchFamily="2" charset="-79"/>
              <a:cs typeface="Aharoni" panose="02010803020104030203" pitchFamily="2" charset="-79"/>
            </a:endParaRPr>
          </a:p>
        </p:txBody>
      </p:sp>
    </p:spTree>
    <p:extLst>
      <p:ext uri="{BB962C8B-B14F-4D97-AF65-F5344CB8AC3E}">
        <p14:creationId xmlns="" xmlns:p14="http://schemas.microsoft.com/office/powerpoint/2010/main" val="33892247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2856" y="361244"/>
            <a:ext cx="8575500" cy="745067"/>
          </a:xfrm>
        </p:spPr>
        <p:txBody>
          <a:bodyPr>
            <a:noAutofit/>
          </a:bodyPr>
          <a:lstStyle/>
          <a:p>
            <a:r>
              <a:rPr lang="fr-FR" sz="3000" b="1" dirty="0" smtClean="0">
                <a:solidFill>
                  <a:prstClr val="black">
                    <a:lumMod val="85000"/>
                    <a:lumOff val="15000"/>
                  </a:prstClr>
                </a:solidFill>
                <a:effectLst>
                  <a:outerShdw blurRad="38100" dist="38100" dir="2700000" algn="tl">
                    <a:srgbClr val="000000">
                      <a:alpha val="43137"/>
                    </a:srgbClr>
                  </a:outerShdw>
                </a:effectLst>
                <a:latin typeface="Arial" pitchFamily="34" charset="0"/>
                <a:cs typeface="Arial" pitchFamily="34" charset="0"/>
              </a:rPr>
              <a:t>FAITS HISTORIQUES</a:t>
            </a:r>
            <a:endParaRPr lang="fr-FR" sz="3000" dirty="0">
              <a:latin typeface="Arial" pitchFamily="34" charset="0"/>
              <a:cs typeface="Arial" pitchFamily="34" charset="0"/>
            </a:endParaRPr>
          </a:p>
        </p:txBody>
      </p:sp>
      <p:sp>
        <p:nvSpPr>
          <p:cNvPr id="4" name="Espace réservé du texte 3"/>
          <p:cNvSpPr>
            <a:spLocks noGrp="1"/>
          </p:cNvSpPr>
          <p:nvPr>
            <p:ph type="body" sz="half" idx="2"/>
          </p:nvPr>
        </p:nvSpPr>
        <p:spPr>
          <a:xfrm>
            <a:off x="1840088" y="1203501"/>
            <a:ext cx="9516533" cy="5332765"/>
          </a:xfrm>
        </p:spPr>
        <p:txBody>
          <a:bodyPr>
            <a:noAutofit/>
          </a:bodyPr>
          <a:lstStyle/>
          <a:p>
            <a:pPr algn="just"/>
            <a:r>
              <a:rPr lang="fr-BE" sz="2800" b="1" u="sng"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CONSTAT</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a:t>
            </a:r>
          </a:p>
          <a:p>
            <a:pPr marL="457200" indent="-457200" algn="just">
              <a:buFont typeface="Wingdings" pitchFamily="2" charset="2"/>
              <a:buChar char="q"/>
            </a:pP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L'administration joue un </a:t>
            </a:r>
            <a:r>
              <a:rPr lang="fr-BE" sz="2800" b="1" u="sng"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rôle</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considérable dans la</a:t>
            </a:r>
          </a:p>
          <a:p>
            <a:pPr algn="just"/>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vie quotidienne de chaque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citoyen;</a:t>
            </a:r>
          </a:p>
          <a:p>
            <a:pPr marL="457200" indent="-457200" algn="just">
              <a:buFont typeface="Wingdings" pitchFamily="2" charset="2"/>
              <a:buChar char="q"/>
            </a:pP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Il n'est guère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de journées qui ne passent </a:t>
            </a:r>
            <a:r>
              <a:rPr lang="fr-BE" sz="2800" b="1" u="sng"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sans que l'administration</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a:t>
            </a:r>
            <a:r>
              <a:rPr lang="fr-BE" sz="2800" b="1" u="sng"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n'y soit présente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par le biais d'un formulaire, d'une prescription ou, ce que l'administré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oublie bien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volontiers, par l'allocation de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prestations;</a:t>
            </a:r>
          </a:p>
          <a:p>
            <a:pPr marL="457200" indent="-457200" algn="just">
              <a:buFont typeface="Wingdings" pitchFamily="2" charset="2"/>
              <a:buChar char="q"/>
            </a:pP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Mais très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vite ont été dénoncés le </a:t>
            </a:r>
            <a:r>
              <a:rPr lang="fr-BE" sz="2800" b="1" u="sng"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règne des bureaux</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et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la </a:t>
            </a:r>
            <a:r>
              <a:rPr lang="fr-BE" sz="2800" b="1" u="sng"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gabegie administrative</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a:t>
            </a:r>
          </a:p>
        </p:txBody>
      </p:sp>
    </p:spTree>
    <p:extLst>
      <p:ext uri="{BB962C8B-B14F-4D97-AF65-F5344CB8AC3E}">
        <p14:creationId xmlns="" xmlns:p14="http://schemas.microsoft.com/office/powerpoint/2010/main" val="14302466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2856" y="361244"/>
            <a:ext cx="8575500" cy="745067"/>
          </a:xfrm>
        </p:spPr>
        <p:txBody>
          <a:bodyPr>
            <a:noAutofit/>
          </a:bodyPr>
          <a:lstStyle/>
          <a:p>
            <a:r>
              <a:rPr lang="fr-FR" sz="3000" b="1" dirty="0" smtClean="0">
                <a:solidFill>
                  <a:prstClr val="black">
                    <a:lumMod val="85000"/>
                    <a:lumOff val="15000"/>
                  </a:prstClr>
                </a:solidFill>
                <a:effectLst>
                  <a:outerShdw blurRad="38100" dist="38100" dir="2700000" algn="tl">
                    <a:srgbClr val="000000">
                      <a:alpha val="43137"/>
                    </a:srgbClr>
                  </a:outerShdw>
                </a:effectLst>
                <a:latin typeface="Arial" pitchFamily="34" charset="0"/>
                <a:cs typeface="Arial" pitchFamily="34" charset="0"/>
              </a:rPr>
              <a:t>FAITS HISTORIQUES</a:t>
            </a:r>
            <a:endParaRPr lang="fr-FR" sz="3000" dirty="0">
              <a:latin typeface="Arial" pitchFamily="34" charset="0"/>
              <a:cs typeface="Arial" pitchFamily="34" charset="0"/>
            </a:endParaRPr>
          </a:p>
        </p:txBody>
      </p:sp>
      <p:sp>
        <p:nvSpPr>
          <p:cNvPr id="4" name="Espace réservé du texte 3"/>
          <p:cNvSpPr>
            <a:spLocks noGrp="1"/>
          </p:cNvSpPr>
          <p:nvPr>
            <p:ph type="body" sz="half" idx="2"/>
          </p:nvPr>
        </p:nvSpPr>
        <p:spPr>
          <a:xfrm>
            <a:off x="1840088" y="1203501"/>
            <a:ext cx="9516533" cy="5332765"/>
          </a:xfrm>
        </p:spPr>
        <p:txBody>
          <a:bodyPr>
            <a:noAutofit/>
          </a:bodyPr>
          <a:lstStyle/>
          <a:p>
            <a:pPr marL="342900" indent="-342900" algn="just">
              <a:buFont typeface="Wingdings" pitchFamily="2" charset="2"/>
              <a:buChar char="q"/>
            </a:pP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Selon l’histoire </a:t>
            </a:r>
            <a:r>
              <a:rPr lang="fr-BE" sz="2800" b="1" u="sng"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française</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il eut déjà des sévères </a:t>
            </a:r>
            <a:r>
              <a:rPr lang="fr-BE" sz="2800" b="1" u="sng"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critiques</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de l’action de l’administration;</a:t>
            </a:r>
          </a:p>
          <a:p>
            <a:pPr marL="342900" indent="-342900" algn="just">
              <a:buFont typeface="Wingdings" pitchFamily="2" charset="2"/>
              <a:buChar char="q"/>
            </a:pP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Dans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un arrêt du 29 mars 1773, le Conseil du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roi souligne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que « les formalités administratives entraînent des </a:t>
            </a:r>
            <a:r>
              <a:rPr lang="fr-BE" sz="2800" b="1" u="sng"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délais infinis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dans les affaires et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n'excitent que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trop souvent les plaintes les plus justes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a:t>
            </a:r>
          </a:p>
          <a:p>
            <a:pPr marL="342900" indent="-342900" algn="just">
              <a:buFont typeface="Wingdings" pitchFamily="2" charset="2"/>
              <a:buChar char="q"/>
            </a:pP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Cette situation était même </a:t>
            </a:r>
            <a:r>
              <a:rPr lang="fr-BE" sz="2800" b="1" u="sng"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décriée</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par les auteurs et autres membres de la communautés.</a:t>
            </a:r>
          </a:p>
        </p:txBody>
      </p:sp>
    </p:spTree>
    <p:extLst>
      <p:ext uri="{BB962C8B-B14F-4D97-AF65-F5344CB8AC3E}">
        <p14:creationId xmlns="" xmlns:p14="http://schemas.microsoft.com/office/powerpoint/2010/main" val="4000685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2856" y="361244"/>
            <a:ext cx="8575500" cy="745067"/>
          </a:xfrm>
        </p:spPr>
        <p:txBody>
          <a:bodyPr>
            <a:noAutofit/>
          </a:bodyPr>
          <a:lstStyle/>
          <a:p>
            <a:r>
              <a:rPr lang="fr-FR" sz="3000" b="1" dirty="0" smtClean="0">
                <a:solidFill>
                  <a:prstClr val="black">
                    <a:lumMod val="85000"/>
                    <a:lumOff val="15000"/>
                  </a:prstClr>
                </a:solidFill>
                <a:effectLst>
                  <a:outerShdw blurRad="38100" dist="38100" dir="2700000" algn="tl">
                    <a:srgbClr val="000000">
                      <a:alpha val="43137"/>
                    </a:srgbClr>
                  </a:outerShdw>
                </a:effectLst>
                <a:latin typeface="Arial" pitchFamily="34" charset="0"/>
                <a:cs typeface="Arial" pitchFamily="34" charset="0"/>
              </a:rPr>
              <a:t>FAITS HISTORIQUES (suite)</a:t>
            </a:r>
            <a:endParaRPr lang="fr-FR" sz="3000" dirty="0">
              <a:latin typeface="Arial" pitchFamily="34" charset="0"/>
              <a:cs typeface="Arial" pitchFamily="34" charset="0"/>
            </a:endParaRPr>
          </a:p>
        </p:txBody>
      </p:sp>
      <p:sp>
        <p:nvSpPr>
          <p:cNvPr id="4" name="Espace réservé du texte 3"/>
          <p:cNvSpPr>
            <a:spLocks noGrp="1"/>
          </p:cNvSpPr>
          <p:nvPr>
            <p:ph type="body" sz="half" idx="2"/>
          </p:nvPr>
        </p:nvSpPr>
        <p:spPr>
          <a:xfrm>
            <a:off x="1840088" y="1203501"/>
            <a:ext cx="9516533" cy="5332765"/>
          </a:xfrm>
        </p:spPr>
        <p:txBody>
          <a:bodyPr>
            <a:noAutofit/>
          </a:bodyPr>
          <a:lstStyle/>
          <a:p>
            <a:pPr marL="342900" indent="-342900" algn="just">
              <a:buFont typeface="Wingdings" pitchFamily="2" charset="2"/>
              <a:buChar char="q"/>
            </a:pP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Auteur: « Ce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qui caractérise l'administration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en France</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a:t>
            </a:r>
            <a:r>
              <a:rPr lang="fr-BE" sz="2800" b="1" u="sng"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c'est la haine violente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que lui inspirent indistinctement tous ceux, nobles ou bourgeois qui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veulent s'occuper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d'affaires publiques en dehors d'elle... en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un mot</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a:t>
            </a:r>
            <a:r>
              <a:rPr lang="fr-BE" sz="2800" b="1" u="sng"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elle n'entend point que les citoyens </a:t>
            </a:r>
            <a:r>
              <a:rPr lang="fr-BE" sz="2800" b="1" u="sng"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s'ingèrent d'une </a:t>
            </a:r>
            <a:r>
              <a:rPr lang="fr-BE" sz="2800" b="1" u="sng"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manière quelconque dans l'examen de </a:t>
            </a:r>
            <a:r>
              <a:rPr lang="fr-BE" sz="2800" b="1" u="sng"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leurs propres </a:t>
            </a:r>
            <a:r>
              <a:rPr lang="fr-BE" sz="2800" b="1" u="sng"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affaires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a:t>
            </a:r>
            <a:r>
              <a:rPr lang="fr-BE" sz="2800" b="1" u="sng"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elle préfère la stérilité à la concurrence</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 (Tocqueville, L'Ancien Régime et la Révolution, Gallimard, 1994, p. 136</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a:t>
            </a:r>
          </a:p>
          <a:p>
            <a:pPr marL="342900" indent="-342900" algn="just">
              <a:buFont typeface="Wingdings" pitchFamily="2" charset="2"/>
              <a:buChar char="q"/>
            </a:pP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D’où la nécessité d’une certaine </a:t>
            </a:r>
            <a:r>
              <a:rPr lang="fr-BE" sz="2800" b="1" i="1" u="sng"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éthique</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et une </a:t>
            </a:r>
            <a:r>
              <a:rPr lang="fr-BE" sz="2800" b="1" i="1" u="sng"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déontologie</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pour l’administration publique.</a:t>
            </a:r>
          </a:p>
        </p:txBody>
      </p:sp>
    </p:spTree>
    <p:extLst>
      <p:ext uri="{BB962C8B-B14F-4D97-AF65-F5344CB8AC3E}">
        <p14:creationId xmlns="" xmlns:p14="http://schemas.microsoft.com/office/powerpoint/2010/main" val="23175813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2856" y="361244"/>
            <a:ext cx="8575500" cy="745067"/>
          </a:xfrm>
        </p:spPr>
        <p:txBody>
          <a:bodyPr>
            <a:noAutofit/>
          </a:bodyPr>
          <a:lstStyle/>
          <a:p>
            <a:r>
              <a:rPr lang="fr-FR" sz="3000" b="1" dirty="0" smtClean="0">
                <a:solidFill>
                  <a:prstClr val="black">
                    <a:lumMod val="85000"/>
                    <a:lumOff val="15000"/>
                  </a:prstClr>
                </a:solidFill>
                <a:effectLst>
                  <a:outerShdw blurRad="38100" dist="38100" dir="2700000" algn="tl">
                    <a:srgbClr val="000000">
                      <a:alpha val="43137"/>
                    </a:srgbClr>
                  </a:outerShdw>
                </a:effectLst>
                <a:latin typeface="Arial" pitchFamily="34" charset="0"/>
                <a:cs typeface="Arial" pitchFamily="34" charset="0"/>
              </a:rPr>
              <a:t>NOTIONS</a:t>
            </a:r>
            <a:endParaRPr lang="fr-FR" sz="3000" dirty="0">
              <a:latin typeface="Arial" pitchFamily="34" charset="0"/>
              <a:cs typeface="Arial" pitchFamily="34" charset="0"/>
            </a:endParaRPr>
          </a:p>
        </p:txBody>
      </p:sp>
      <p:sp>
        <p:nvSpPr>
          <p:cNvPr id="4" name="Espace réservé du texte 3"/>
          <p:cNvSpPr>
            <a:spLocks noGrp="1"/>
          </p:cNvSpPr>
          <p:nvPr>
            <p:ph type="body" sz="half" idx="2"/>
          </p:nvPr>
        </p:nvSpPr>
        <p:spPr>
          <a:xfrm>
            <a:off x="1840088" y="1203501"/>
            <a:ext cx="9516533" cy="5332765"/>
          </a:xfrm>
        </p:spPr>
        <p:txBody>
          <a:bodyPr>
            <a:noAutofit/>
          </a:bodyPr>
          <a:lstStyle/>
          <a:p>
            <a:pPr marL="342900" indent="-342900" algn="just">
              <a:buFont typeface="Wingdings" pitchFamily="2" charset="2"/>
              <a:buChar char="q"/>
            </a:pPr>
            <a:r>
              <a:rPr lang="fr-BE" sz="2800" b="1" u="sng"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Administration</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un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ensemble de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services voués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à la gestion des affaires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publiques;</a:t>
            </a:r>
          </a:p>
          <a:p>
            <a:pPr marL="342900" indent="-342900" algn="just">
              <a:buFont typeface="Wingdings" pitchFamily="2" charset="2"/>
              <a:buChar char="q"/>
            </a:pPr>
            <a:r>
              <a:rPr lang="fr-BE" sz="2800" b="1" i="1" u="sng"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2 Conséquences de cette définition</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a:t>
            </a:r>
          </a:p>
          <a:p>
            <a:pPr marL="457200" indent="-457200" algn="just">
              <a:buFont typeface="Wingdings" pitchFamily="2" charset="2"/>
              <a:buChar char="ü"/>
            </a:pP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D'abord</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l'administration présente un </a:t>
            </a:r>
            <a:r>
              <a:rPr lang="fr-BE" sz="2800" b="1" u="sng"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caractère</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a:t>
            </a:r>
            <a:r>
              <a:rPr lang="fr-BE" sz="2800" b="1" u="sng"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organique</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du fait de sa structure institutionnelle et organisationnelle. C'est probablement pour le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public l'aspect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le plus perceptible de l'administration,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qui manifeste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ainsi sa présence à l'administré par </a:t>
            </a:r>
            <a:r>
              <a:rPr lang="fr-BE" sz="2800" b="1" u="sng"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un ensemble </a:t>
            </a:r>
            <a:r>
              <a:rPr lang="fr-BE" sz="2800" b="1" u="sng"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de services, de bureaux et d'agents fonctionnant</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grâce à la perception d'impôts venant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alimenter les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finances publiques</a:t>
            </a:r>
          </a:p>
          <a:p>
            <a:pPr algn="just"/>
            <a:endPar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endParaRPr>
          </a:p>
        </p:txBody>
      </p:sp>
    </p:spTree>
    <p:extLst>
      <p:ext uri="{BB962C8B-B14F-4D97-AF65-F5344CB8AC3E}">
        <p14:creationId xmlns="" xmlns:p14="http://schemas.microsoft.com/office/powerpoint/2010/main" val="986230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2856" y="361244"/>
            <a:ext cx="8575500" cy="745067"/>
          </a:xfrm>
        </p:spPr>
        <p:txBody>
          <a:bodyPr>
            <a:noAutofit/>
          </a:bodyPr>
          <a:lstStyle/>
          <a:p>
            <a:r>
              <a:rPr lang="fr-FR" sz="3000" b="1" dirty="0" smtClean="0">
                <a:solidFill>
                  <a:prstClr val="black">
                    <a:lumMod val="85000"/>
                    <a:lumOff val="15000"/>
                  </a:prstClr>
                </a:solidFill>
                <a:effectLst>
                  <a:outerShdw blurRad="38100" dist="38100" dir="2700000" algn="tl">
                    <a:srgbClr val="000000">
                      <a:alpha val="43137"/>
                    </a:srgbClr>
                  </a:outerShdw>
                </a:effectLst>
                <a:latin typeface="Arial" pitchFamily="34" charset="0"/>
                <a:cs typeface="Arial" pitchFamily="34" charset="0"/>
              </a:rPr>
              <a:t>NOTIONS (suite)</a:t>
            </a:r>
            <a:endParaRPr lang="fr-FR" sz="3000" dirty="0">
              <a:latin typeface="Arial" pitchFamily="34" charset="0"/>
              <a:cs typeface="Arial" pitchFamily="34" charset="0"/>
            </a:endParaRPr>
          </a:p>
        </p:txBody>
      </p:sp>
      <p:sp>
        <p:nvSpPr>
          <p:cNvPr id="4" name="Espace réservé du texte 3"/>
          <p:cNvSpPr>
            <a:spLocks noGrp="1"/>
          </p:cNvSpPr>
          <p:nvPr>
            <p:ph type="body" sz="half" idx="2"/>
          </p:nvPr>
        </p:nvSpPr>
        <p:spPr>
          <a:xfrm>
            <a:off x="1840088" y="1203501"/>
            <a:ext cx="9516533" cy="5332765"/>
          </a:xfrm>
        </p:spPr>
        <p:txBody>
          <a:bodyPr>
            <a:noAutofit/>
          </a:bodyPr>
          <a:lstStyle/>
          <a:p>
            <a:pPr marL="457200" indent="-457200" algn="just">
              <a:buFont typeface="Wingdings" pitchFamily="2" charset="2"/>
              <a:buChar char="ü"/>
            </a:pP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Ensuite,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mais de façon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toute aussi essentielle</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l'administration existe sur le plan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matériel par </a:t>
            </a:r>
            <a:r>
              <a:rPr lang="fr-BE" sz="2800" b="1" u="sng"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l'activité qu'elle exerce</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toujours orientée vers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une mission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d'intérêt général ou de service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public;</a:t>
            </a:r>
          </a:p>
          <a:p>
            <a:pPr marL="457200" indent="-457200" algn="just">
              <a:buFont typeface="Wingdings" pitchFamily="2" charset="2"/>
              <a:buChar char="q"/>
            </a:pP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Ces 2 missions de l’administration font déjà appel à la déontologie pour l’administration. </a:t>
            </a:r>
          </a:p>
          <a:p>
            <a:pPr marL="457200" indent="-457200" algn="just">
              <a:buFont typeface="Wingdings" pitchFamily="2" charset="2"/>
              <a:buChar char="q"/>
            </a:pPr>
            <a:r>
              <a:rPr lang="fr-BE" sz="2800" b="1" i="1" u="sng"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Déontologie</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entendue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comme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un ensemble de </a:t>
            </a:r>
            <a:r>
              <a:rPr lang="fr-BE" sz="2800" b="1" u="sng"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devoirs</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et </a:t>
            </a:r>
            <a:r>
              <a:rPr lang="fr-BE" sz="2800" b="1" u="sng"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obligations</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qui s'imposent à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elle dans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l'accomplissement de ses missions</a:t>
            </a:r>
            <a:endPar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endParaRPr>
          </a:p>
        </p:txBody>
      </p:sp>
    </p:spTree>
    <p:extLst>
      <p:ext uri="{BB962C8B-B14F-4D97-AF65-F5344CB8AC3E}">
        <p14:creationId xmlns="" xmlns:p14="http://schemas.microsoft.com/office/powerpoint/2010/main" val="3035882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8990" y="169333"/>
            <a:ext cx="8575500" cy="745067"/>
          </a:xfrm>
        </p:spPr>
        <p:txBody>
          <a:bodyPr>
            <a:noAutofit/>
          </a:bodyPr>
          <a:lstStyle/>
          <a:p>
            <a:r>
              <a:rPr lang="fr-FR" sz="3000" b="1" dirty="0" smtClean="0">
                <a:solidFill>
                  <a:prstClr val="black">
                    <a:lumMod val="85000"/>
                    <a:lumOff val="15000"/>
                  </a:prstClr>
                </a:solidFill>
                <a:effectLst>
                  <a:outerShdw blurRad="38100" dist="38100" dir="2700000" algn="tl">
                    <a:srgbClr val="000000">
                      <a:alpha val="43137"/>
                    </a:srgbClr>
                  </a:outerShdw>
                </a:effectLst>
                <a:latin typeface="Arial" pitchFamily="34" charset="0"/>
                <a:cs typeface="Arial" pitchFamily="34" charset="0"/>
              </a:rPr>
              <a:t>NOTIONS (suite)</a:t>
            </a:r>
            <a:endParaRPr lang="fr-FR" sz="3000" dirty="0">
              <a:latin typeface="Arial" pitchFamily="34" charset="0"/>
              <a:cs typeface="Arial" pitchFamily="34" charset="0"/>
            </a:endParaRPr>
          </a:p>
        </p:txBody>
      </p:sp>
      <p:sp>
        <p:nvSpPr>
          <p:cNvPr id="4" name="Espace réservé du texte 3"/>
          <p:cNvSpPr>
            <a:spLocks noGrp="1"/>
          </p:cNvSpPr>
          <p:nvPr>
            <p:ph type="body" sz="half" idx="2"/>
          </p:nvPr>
        </p:nvSpPr>
        <p:spPr>
          <a:xfrm>
            <a:off x="1840088" y="1000301"/>
            <a:ext cx="9516533" cy="5654499"/>
          </a:xfrm>
        </p:spPr>
        <p:txBody>
          <a:bodyPr>
            <a:noAutofit/>
          </a:bodyPr>
          <a:lstStyle/>
          <a:p>
            <a:pPr marL="457200" indent="-457200" algn="just">
              <a:buFont typeface="Wingdings" pitchFamily="2" charset="2"/>
              <a:buChar char="q"/>
            </a:pPr>
            <a:r>
              <a:rPr lang="fr-BE" sz="2800" b="1" u="sng"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Agents de l’administration</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ensemble de personnel employé par l’administration;</a:t>
            </a:r>
          </a:p>
          <a:p>
            <a:pPr marL="457200" indent="-457200" algn="just">
              <a:buFont typeface="Wingdings" pitchFamily="2" charset="2"/>
              <a:buChar char="q"/>
            </a:pPr>
            <a:r>
              <a:rPr lang="fr-BE" sz="2800" b="1" u="sng"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Carrière</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période durant laquelle l’agent est régi par le statut et ses règlements d’administration depuis la date de son admission sous statut jusqu’à la date de cessation définitive de ses services;</a:t>
            </a:r>
          </a:p>
          <a:p>
            <a:pPr marL="457200" indent="-457200" algn="just">
              <a:buFont typeface="Wingdings" pitchFamily="2" charset="2"/>
              <a:buChar char="q"/>
            </a:pPr>
            <a:r>
              <a:rPr lang="fr-BE" sz="2800" b="1" u="sng"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Agent de carrière</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personne nommée à un grade de la hiérarchie administrative pour occuper un emploi permanent budgétairement prévu dans un des services publics;</a:t>
            </a:r>
          </a:p>
          <a:p>
            <a:pPr marL="457200" indent="-457200" algn="just">
              <a:buFont typeface="Wingdings" pitchFamily="2" charset="2"/>
              <a:buChar char="q"/>
            </a:pPr>
            <a:r>
              <a:rPr lang="fr-BE" sz="2800" b="1" u="sng"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Fonctionnaire</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souvent employé pour désigner l’ensemble d’agents publics de l’administration.</a:t>
            </a:r>
          </a:p>
        </p:txBody>
      </p:sp>
    </p:spTree>
    <p:extLst>
      <p:ext uri="{BB962C8B-B14F-4D97-AF65-F5344CB8AC3E}">
        <p14:creationId xmlns="" xmlns:p14="http://schemas.microsoft.com/office/powerpoint/2010/main" val="16050307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2856" y="361244"/>
            <a:ext cx="8575500" cy="745067"/>
          </a:xfrm>
        </p:spPr>
        <p:txBody>
          <a:bodyPr>
            <a:noAutofit/>
          </a:bodyPr>
          <a:lstStyle/>
          <a:p>
            <a:r>
              <a:rPr lang="fr-FR" sz="3000" b="1" dirty="0" smtClean="0">
                <a:solidFill>
                  <a:prstClr val="black">
                    <a:lumMod val="85000"/>
                    <a:lumOff val="15000"/>
                  </a:prstClr>
                </a:solidFill>
                <a:effectLst>
                  <a:outerShdw blurRad="38100" dist="38100" dir="2700000" algn="tl">
                    <a:srgbClr val="000000">
                      <a:alpha val="43137"/>
                    </a:srgbClr>
                  </a:outerShdw>
                </a:effectLst>
                <a:latin typeface="Arial" pitchFamily="34" charset="0"/>
                <a:cs typeface="Arial" pitchFamily="34" charset="0"/>
              </a:rPr>
              <a:t>QU’ENTENDRE PAR ETHIQUE?</a:t>
            </a:r>
            <a:endParaRPr lang="fr-FR" sz="3000" b="1" dirty="0">
              <a:solidFill>
                <a:prstClr val="black">
                  <a:lumMod val="85000"/>
                  <a:lumOff val="15000"/>
                </a:prstClr>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Espace réservé du texte 3"/>
          <p:cNvSpPr>
            <a:spLocks noGrp="1"/>
          </p:cNvSpPr>
          <p:nvPr>
            <p:ph type="body" sz="half" idx="2"/>
          </p:nvPr>
        </p:nvSpPr>
        <p:spPr>
          <a:xfrm>
            <a:off x="1840088" y="1203501"/>
            <a:ext cx="9516533" cy="5654499"/>
          </a:xfrm>
        </p:spPr>
        <p:txBody>
          <a:bodyPr>
            <a:noAutofit/>
          </a:bodyPr>
          <a:lstStyle/>
          <a:p>
            <a:pPr marL="457200" indent="-457200" algn="just">
              <a:buFont typeface="Wingdings" pitchFamily="2" charset="2"/>
              <a:buChar char="q"/>
            </a:pP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Du grec </a:t>
            </a:r>
            <a:r>
              <a:rPr lang="fr-BE" sz="2800" b="1" u="sng" dirty="0" err="1"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êthikos</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a:t>
            </a:r>
            <a:r>
              <a:rPr lang="fr-BE" sz="2800" b="1" i="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mœurs</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et du latin </a:t>
            </a:r>
            <a:r>
              <a:rPr lang="fr-BE" sz="2800" b="1" u="sng" dirty="0" err="1"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ethica</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 </a:t>
            </a:r>
            <a:r>
              <a:rPr lang="fr-BE" sz="2800" b="1" i="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morale</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 entant que partie de la philosophie: c’est l’art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de diriger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la conduite, c’est la manière d’être habituelle et les mœurs d’un groupe;</a:t>
            </a:r>
          </a:p>
          <a:p>
            <a:pPr marL="457200" indent="-457200" algn="just">
              <a:buFont typeface="Wingdings" pitchFamily="2" charset="2"/>
              <a:buChar char="q"/>
            </a:pPr>
            <a:r>
              <a:rPr lang="fr-BE" sz="2800" b="1" u="sng"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Éthique </a:t>
            </a:r>
            <a:r>
              <a:rPr lang="fr-BE" sz="2800" b="1" u="sng"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personnelle</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ce sont des </a:t>
            </a:r>
            <a:r>
              <a:rPr lang="fr-BE" sz="2800" b="1" dirty="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valeurs </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auxquelles croit l’individu;</a:t>
            </a:r>
          </a:p>
          <a:p>
            <a:pPr marL="457200" indent="-457200" algn="just">
              <a:buFont typeface="Wingdings" pitchFamily="2" charset="2"/>
              <a:buChar char="q"/>
            </a:pPr>
            <a:r>
              <a:rPr lang="fr-BE" sz="2800" b="1" u="sng"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L’éthique professionnelle</a:t>
            </a:r>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 vise à règlementer les activités qui ont lieu dans le cadre d’une profession.</a:t>
            </a:r>
          </a:p>
          <a:p>
            <a:pPr algn="just"/>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C’est une branche de l’éthique appliquée qui traite précisément des professions.</a:t>
            </a:r>
          </a:p>
          <a:p>
            <a:pPr algn="just"/>
            <a:r>
              <a:rPr lang="fr-BE" sz="2800" b="1" dirty="0" smtClean="0">
                <a:solidFill>
                  <a:prstClr val="black">
                    <a:lumMod val="65000"/>
                    <a:lumOff val="35000"/>
                  </a:prstClr>
                </a:solidFill>
                <a:effectLst>
                  <a:outerShdw blurRad="38100" dist="38100" dir="2700000" algn="tl">
                    <a:srgbClr val="000000">
                      <a:alpha val="43137"/>
                    </a:srgbClr>
                  </a:outerShdw>
                </a:effectLst>
                <a:cs typeface="Aharoni" panose="02010803020104030203" pitchFamily="2" charset="-79"/>
              </a:rPr>
              <a:t>Elle est également qualifiée de déontologie.</a:t>
            </a:r>
          </a:p>
        </p:txBody>
      </p:sp>
    </p:spTree>
    <p:extLst>
      <p:ext uri="{BB962C8B-B14F-4D97-AF65-F5344CB8AC3E}">
        <p14:creationId xmlns="" xmlns:p14="http://schemas.microsoft.com/office/powerpoint/2010/main" val="990825584"/>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
  <TotalTime>10736</TotalTime>
  <Words>1241</Words>
  <Application>Microsoft Office PowerPoint</Application>
  <PresentationFormat>Personnalisé</PresentationFormat>
  <Paragraphs>111</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Brin</vt:lpstr>
      <vt:lpstr>Ethique et déontologie de l’agent de l’administration publique:  Notions et principes</vt:lpstr>
      <vt:lpstr>PLAN DE L’EXPOSE</vt:lpstr>
      <vt:lpstr>FAITS HISTORIQUES</vt:lpstr>
      <vt:lpstr>FAITS HISTORIQUES</vt:lpstr>
      <vt:lpstr>FAITS HISTORIQUES (suite)</vt:lpstr>
      <vt:lpstr>NOTIONS</vt:lpstr>
      <vt:lpstr>NOTIONS (suite)</vt:lpstr>
      <vt:lpstr>NOTIONS (suite)</vt:lpstr>
      <vt:lpstr>QU’ENTENDRE PAR ETHIQUE?</vt:lpstr>
      <vt:lpstr>QU’ENTENDRE PAR ETHIQUE?</vt:lpstr>
      <vt:lpstr>QU’ENTENDRE PAR ETHIQUE?</vt:lpstr>
      <vt:lpstr>QU’ENTENDRE PAR DEONTOLOGIE?</vt:lpstr>
      <vt:lpstr>QU’ENTENDRE PAR DEONTOLOGIE?</vt:lpstr>
      <vt:lpstr>QU’ENTENDRE PAR DEONTOLOGIE?</vt:lpstr>
      <vt:lpstr>DROITS ET OBLIGATIONS DU FONCTIONNAIRE</vt:lpstr>
      <vt:lpstr>DROITS ET OBLIGATIONS DU FONCTIONNAIRE</vt:lpstr>
      <vt:lpstr>DROITS ET OBLIGATIONS DU FONCTIONNAIRE (suite)</vt:lpstr>
      <vt:lpstr>DÉONTOLOGIE DU FONCTIONNAIRE</vt:lpstr>
      <vt:lpstr>DÉONTOLOGIE DU FONCTIONNAIRE</vt:lpstr>
      <vt:lpstr>CONCLUSION</vt:lpstr>
      <vt:lpstr>Diapositive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Etude juridique du Parc Agro-industriel de Bukanga Lonzo</dc:title>
  <dc:creator>Félix LILAKAKO</dc:creator>
  <cp:lastModifiedBy>user</cp:lastModifiedBy>
  <cp:revision>195</cp:revision>
  <dcterms:created xsi:type="dcterms:W3CDTF">2015-11-30T22:32:59Z</dcterms:created>
  <dcterms:modified xsi:type="dcterms:W3CDTF">2007-10-30T04:19:48Z</dcterms:modified>
</cp:coreProperties>
</file>